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7" r:id="rId3"/>
    <p:sldId id="292" r:id="rId4"/>
    <p:sldId id="293" r:id="rId5"/>
    <p:sldId id="257" r:id="rId6"/>
    <p:sldId id="290" r:id="rId7"/>
    <p:sldId id="258" r:id="rId8"/>
    <p:sldId id="260" r:id="rId9"/>
    <p:sldId id="282" r:id="rId10"/>
    <p:sldId id="283" r:id="rId11"/>
    <p:sldId id="261" r:id="rId12"/>
    <p:sldId id="281" r:id="rId13"/>
    <p:sldId id="279" r:id="rId14"/>
    <p:sldId id="284" r:id="rId15"/>
    <p:sldId id="262" r:id="rId16"/>
    <p:sldId id="285" r:id="rId17"/>
    <p:sldId id="286" r:id="rId18"/>
    <p:sldId id="287" r:id="rId19"/>
    <p:sldId id="288" r:id="rId20"/>
    <p:sldId id="289" r:id="rId21"/>
    <p:sldId id="278" r:id="rId22"/>
    <p:sldId id="264" r:id="rId23"/>
    <p:sldId id="265" r:id="rId24"/>
    <p:sldId id="272" r:id="rId25"/>
    <p:sldId id="273" r:id="rId26"/>
    <p:sldId id="274" r:id="rId27"/>
    <p:sldId id="275" r:id="rId28"/>
    <p:sldId id="276" r:id="rId29"/>
    <p:sldId id="291" r:id="rId30"/>
    <p:sldId id="280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B3D55-5CE2-4BA6-B47F-F036972BFD8A}" type="datetimeFigureOut">
              <a:rPr lang="tr-TR" smtClean="0"/>
              <a:pPr/>
              <a:t>27.03.2020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B322E-BE15-440D-8B44-9150DE5DF6A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WHO, 2011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WHO, 2011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WHO, 2011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WHO, 2011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WHO, 2011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WHO, 2011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WHO, 2011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WHO, 2011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WHO, 2011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27.03.2020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27.03.2020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27.03.2020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27.03.2020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9" name="Picture 5" descr="C:\Users\pc\Desktop\psikolojik ilk yardım banner.jpg"/>
          <p:cNvPicPr>
            <a:picLocks noChangeAspect="1" noChangeArrowheads="1"/>
          </p:cNvPicPr>
          <p:nvPr/>
        </p:nvPicPr>
        <p:blipFill rotWithShape="1">
          <a:blip r:embed="rId2" cstate="print"/>
          <a:srcRect l="-399" t="1269" r="399" b="11779"/>
          <a:stretch/>
        </p:blipFill>
        <p:spPr bwMode="auto">
          <a:xfrm>
            <a:off x="-108520" y="302176"/>
            <a:ext cx="9252520" cy="5261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pc\Desktop\4-ste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317" y="5661248"/>
            <a:ext cx="2154149" cy="903164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DİNLEYİN (3)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Kişiyi yalnız bırakmayın.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Gerekiyorsa kıyafet, battaniye gibi eşya tedarik edin.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Konuşması için asla baskı yapmayın.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Uzun sessizlikler olabilir, sabrederek konuşmasını bekleyin. Konuşmuyorsa konuşmaya zorlamayın.</a:t>
            </a:r>
          </a:p>
        </p:txBody>
      </p:sp>
      <p:pic>
        <p:nvPicPr>
          <p:cNvPr id="7" name="Picture 2" descr="steps png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30240" b="40656"/>
          <a:stretch>
            <a:fillRect/>
          </a:stretch>
        </p:blipFill>
        <p:spPr bwMode="auto">
          <a:xfrm>
            <a:off x="971600" y="548680"/>
            <a:ext cx="1872208" cy="1166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pc\Desktop\4-ste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317" y="5661248"/>
            <a:ext cx="2154149" cy="903164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BAĞ KURUN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İnsanların temel ihtiyaçlarını bildirmelerine ve hizmetlere ulaşmalarına yardım edin.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Problemleriyle baş etmelerine yardım edin.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None/>
            </a:pPr>
            <a:r>
              <a:rPr lang="tr-TR" dirty="0"/>
              <a:t>Kriz durumundan hemen sonra temel ihtiyaçlarını karşılamalarına yardım etmek, kişilerin ihtiyaçları ile bağ kurmak gelecekte problemle başa çıkmalarına yardım eder.</a:t>
            </a:r>
          </a:p>
        </p:txBody>
      </p:sp>
      <p:pic>
        <p:nvPicPr>
          <p:cNvPr id="5" name="Picture 2" descr="steps png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30240" b="40656"/>
          <a:stretch>
            <a:fillRect/>
          </a:stretch>
        </p:blipFill>
        <p:spPr bwMode="auto">
          <a:xfrm>
            <a:off x="971600" y="548680"/>
            <a:ext cx="1872208" cy="1166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pc\Desktop\4-ste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317" y="5661248"/>
            <a:ext cx="2154149" cy="903164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BAĞ KURUN (2)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Kişilere olay ve güvenlikleri hakkında bilgi verin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Olaydan etkilenen yakınları hakkında mümkünse bilgi verin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İnsanların sevdikleriyle bağlantı kurmasına ve sosyal destek sağlamasına yardım edin.</a:t>
            </a:r>
          </a:p>
        </p:txBody>
      </p:sp>
      <p:pic>
        <p:nvPicPr>
          <p:cNvPr id="6" name="Picture 2" descr="steps png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30240" b="40656"/>
          <a:stretch>
            <a:fillRect/>
          </a:stretch>
        </p:blipFill>
        <p:spPr bwMode="auto">
          <a:xfrm>
            <a:off x="971600" y="548680"/>
            <a:ext cx="1872208" cy="1166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helpinghan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92896"/>
            <a:ext cx="5041669" cy="3258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5">
                <a:lumMod val="75000"/>
                <a:alpha val="65000"/>
              </a:schemeClr>
            </a:outerShdw>
          </a:effectLst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858218"/>
          </a:xfrm>
        </p:spPr>
        <p:txBody>
          <a:bodyPr>
            <a:normAutofit/>
          </a:bodyPr>
          <a:lstStyle/>
          <a:p>
            <a:r>
              <a:rPr lang="tr-TR" sz="66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haroni" pitchFamily="2" charset="-79"/>
              </a:rPr>
              <a:t>7 </a:t>
            </a:r>
            <a:r>
              <a:rPr lang="tr-TR" sz="48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ADIMDA</a:t>
            </a:r>
            <a:br>
              <a:rPr lang="tr-TR" sz="48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tr-TR" sz="48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PSİKOLOJİK İLK YARDIM</a:t>
            </a:r>
            <a:endParaRPr lang="tr-TR" sz="48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footprint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58519">
            <a:off x="1501255" y="1721830"/>
            <a:ext cx="1492645" cy="357256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89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7</a:t>
            </a:r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ADIMDA PSİKOLOJİK İLK YARDIM</a:t>
            </a:r>
            <a:endParaRPr lang="tr-T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3429000"/>
            <a:ext cx="8301608" cy="21210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>
                <a:solidFill>
                  <a:srgbClr val="00B0F0"/>
                </a:solidFill>
              </a:rPr>
              <a:t>              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pPr indent="12700" algn="r">
              <a:buNone/>
            </a:pPr>
            <a:r>
              <a:rPr lang="tr-TR" sz="4200" dirty="0"/>
              <a:t>Kişileri zorlamadan, pratik destek ve bakım sağlayın.</a:t>
            </a:r>
          </a:p>
        </p:txBody>
      </p:sp>
      <p:sp>
        <p:nvSpPr>
          <p:cNvPr id="7" name="6 Metin kutusu"/>
          <p:cNvSpPr txBox="1"/>
          <p:nvPr/>
        </p:nvSpPr>
        <p:spPr>
          <a:xfrm rot="20154197">
            <a:off x="403657" y="2456285"/>
            <a:ext cx="2486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srgbClr val="00B0F0"/>
                </a:solidFill>
                <a:latin typeface="Mistral" pitchFamily="66" charset="0"/>
              </a:rPr>
              <a:t>1. Adım</a:t>
            </a:r>
            <a:endParaRPr lang="tr-TR" sz="5400" b="1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footprint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58519">
            <a:off x="1501255" y="1721830"/>
            <a:ext cx="1492645" cy="357256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89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7</a:t>
            </a:r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ADIMDA PSİKOLOJİK İLK YARDIM</a:t>
            </a:r>
            <a:endParaRPr lang="tr-T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3429000"/>
            <a:ext cx="8229600" cy="21210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>
                <a:solidFill>
                  <a:srgbClr val="00B0F0"/>
                </a:solidFill>
              </a:rPr>
              <a:t>              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pPr indent="12700" algn="r">
              <a:buNone/>
            </a:pPr>
            <a:r>
              <a:rPr lang="tr-TR" sz="4300" dirty="0"/>
              <a:t>İhtiyaç ve kaygıları belirleyin.</a:t>
            </a:r>
          </a:p>
        </p:txBody>
      </p:sp>
      <p:sp>
        <p:nvSpPr>
          <p:cNvPr id="7" name="6 Metin kutusu"/>
          <p:cNvSpPr txBox="1"/>
          <p:nvPr/>
        </p:nvSpPr>
        <p:spPr>
          <a:xfrm rot="20154197">
            <a:off x="403657" y="2456285"/>
            <a:ext cx="2486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srgbClr val="00B0F0"/>
                </a:solidFill>
                <a:latin typeface="Mistral" pitchFamily="66" charset="0"/>
              </a:rPr>
              <a:t>2. Adım</a:t>
            </a:r>
            <a:endParaRPr lang="tr-TR" sz="5400" b="1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footprint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58519">
            <a:off x="1501255" y="1721830"/>
            <a:ext cx="1492645" cy="357256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89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7</a:t>
            </a:r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ADIMDA PSİKOLOJİK İLK YARDIM</a:t>
            </a:r>
            <a:endParaRPr lang="tr-T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4509120"/>
            <a:ext cx="8229600" cy="1040979"/>
          </a:xfrm>
        </p:spPr>
        <p:txBody>
          <a:bodyPr>
            <a:normAutofit lnSpcReduction="10000"/>
          </a:bodyPr>
          <a:lstStyle/>
          <a:p>
            <a:pPr indent="12700" algn="r">
              <a:buNone/>
            </a:pPr>
            <a:r>
              <a:rPr lang="tr-TR" dirty="0"/>
              <a:t>İnsanların temel ihtiyaçlarını karşılamalarına yardımcı olun.</a:t>
            </a:r>
          </a:p>
        </p:txBody>
      </p:sp>
      <p:sp>
        <p:nvSpPr>
          <p:cNvPr id="7" name="6 Metin kutusu"/>
          <p:cNvSpPr txBox="1"/>
          <p:nvPr/>
        </p:nvSpPr>
        <p:spPr>
          <a:xfrm rot="20154197">
            <a:off x="403657" y="2456285"/>
            <a:ext cx="2486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srgbClr val="00B0F0"/>
                </a:solidFill>
                <a:latin typeface="Mistral" pitchFamily="66" charset="0"/>
              </a:rPr>
              <a:t>3. Adım</a:t>
            </a:r>
            <a:endParaRPr lang="tr-TR" sz="5400" b="1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footprint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58519">
            <a:off x="1501255" y="1721830"/>
            <a:ext cx="1492645" cy="357256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89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7</a:t>
            </a:r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ADIMDA PSİKOLOJİK İLK YARDIM</a:t>
            </a:r>
            <a:endParaRPr lang="tr-T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4653136"/>
            <a:ext cx="8229600" cy="896963"/>
          </a:xfrm>
        </p:spPr>
        <p:txBody>
          <a:bodyPr>
            <a:normAutofit/>
          </a:bodyPr>
          <a:lstStyle/>
          <a:p>
            <a:pPr indent="12700" algn="r">
              <a:buNone/>
            </a:pPr>
            <a:r>
              <a:rPr lang="tr-TR" dirty="0"/>
              <a:t>Kişileri konuşmaya zorlamadan dinleyin.</a:t>
            </a:r>
          </a:p>
        </p:txBody>
      </p:sp>
      <p:sp>
        <p:nvSpPr>
          <p:cNvPr id="7" name="6 Metin kutusu"/>
          <p:cNvSpPr txBox="1"/>
          <p:nvPr/>
        </p:nvSpPr>
        <p:spPr>
          <a:xfrm rot="20154197">
            <a:off x="403657" y="2456285"/>
            <a:ext cx="2486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srgbClr val="00B0F0"/>
                </a:solidFill>
                <a:latin typeface="Mistral" pitchFamily="66" charset="0"/>
              </a:rPr>
              <a:t>4. Adım</a:t>
            </a:r>
            <a:endParaRPr lang="tr-TR" sz="5400" b="1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footprint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58519">
            <a:off x="1501255" y="1721830"/>
            <a:ext cx="1492645" cy="357256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89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7</a:t>
            </a:r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ADIMDA PSİKOLOJİK İLK YARDIM</a:t>
            </a:r>
            <a:endParaRPr lang="tr-T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4725144"/>
            <a:ext cx="8229600" cy="824955"/>
          </a:xfrm>
        </p:spPr>
        <p:txBody>
          <a:bodyPr>
            <a:normAutofit/>
          </a:bodyPr>
          <a:lstStyle/>
          <a:p>
            <a:pPr indent="12700" algn="r">
              <a:buNone/>
            </a:pPr>
            <a:r>
              <a:rPr lang="tr-TR" dirty="0"/>
              <a:t>Rahatlatın ve sakinleşmelerine yardımcı olun.</a:t>
            </a:r>
          </a:p>
        </p:txBody>
      </p:sp>
      <p:sp>
        <p:nvSpPr>
          <p:cNvPr id="7" name="6 Metin kutusu"/>
          <p:cNvSpPr txBox="1"/>
          <p:nvPr/>
        </p:nvSpPr>
        <p:spPr>
          <a:xfrm rot="20154197">
            <a:off x="403657" y="2456285"/>
            <a:ext cx="2486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srgbClr val="00B0F0"/>
                </a:solidFill>
                <a:latin typeface="Mistral" pitchFamily="66" charset="0"/>
              </a:rPr>
              <a:t>5. Adım</a:t>
            </a:r>
            <a:endParaRPr lang="tr-TR" sz="5400" b="1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footprint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58519">
            <a:off x="1501255" y="1721830"/>
            <a:ext cx="1492645" cy="357256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89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7</a:t>
            </a:r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ADIMDA PSİKOLOJİK İLK YARDIM</a:t>
            </a:r>
            <a:endParaRPr lang="tr-T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4653136"/>
            <a:ext cx="8229600" cy="1224136"/>
          </a:xfrm>
        </p:spPr>
        <p:txBody>
          <a:bodyPr>
            <a:normAutofit/>
          </a:bodyPr>
          <a:lstStyle/>
          <a:p>
            <a:pPr indent="12700" algn="r">
              <a:buNone/>
            </a:pPr>
            <a:r>
              <a:rPr lang="tr-TR" dirty="0"/>
              <a:t>İnsanların bilgi edinmesini ve yakınlarıyla iletişim kurmasını sağlayın.</a:t>
            </a:r>
          </a:p>
        </p:txBody>
      </p:sp>
      <p:sp>
        <p:nvSpPr>
          <p:cNvPr id="7" name="6 Metin kutusu"/>
          <p:cNvSpPr txBox="1"/>
          <p:nvPr/>
        </p:nvSpPr>
        <p:spPr>
          <a:xfrm rot="20154197">
            <a:off x="403657" y="2456285"/>
            <a:ext cx="2486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srgbClr val="00B0F0"/>
                </a:solidFill>
                <a:latin typeface="Mistral" pitchFamily="66" charset="0"/>
              </a:rPr>
              <a:t>6. Adım</a:t>
            </a:r>
            <a:endParaRPr lang="tr-TR" sz="5400" b="1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642194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PSİKOLOJİK İLK YARDIM NEDİR? 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700808"/>
            <a:ext cx="4824536" cy="5157192"/>
          </a:xfrm>
        </p:spPr>
        <p:txBody>
          <a:bodyPr>
            <a:normAutofit fontScale="62500" lnSpcReduction="20000"/>
          </a:bodyPr>
          <a:lstStyle/>
          <a:p>
            <a:pPr marL="93663" lvl="0" indent="127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sz="3600" b="1" dirty="0" err="1"/>
              <a:t>Travmatik</a:t>
            </a:r>
            <a:r>
              <a:rPr lang="tr-TR" sz="3600" b="1" dirty="0"/>
              <a:t> (Sarsıcı) olay durumunda herkesin verebileceği bir destek türüdür.</a:t>
            </a:r>
          </a:p>
          <a:p>
            <a:pPr marL="93663" indent="127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sz="3600" dirty="0"/>
              <a:t>Acı çeken ya da desteğe ve yardıma ihtiyaç duyan kişiye sunulan insani ve destekleyici müdahale olarak tanımlanmaktadır.</a:t>
            </a:r>
          </a:p>
          <a:p>
            <a:pPr marL="93663" lvl="0" indent="127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sz="3600" b="1" dirty="0"/>
              <a:t>Temel olan etkileşim içinde olmak ve orada hazır bulunmaktır.</a:t>
            </a:r>
          </a:p>
          <a:p>
            <a:pPr marL="93663" lvl="0" indent="127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sz="3600" dirty="0"/>
              <a:t>Ümit ve güven duygularını yaratmak önemlidir.</a:t>
            </a:r>
          </a:p>
          <a:p>
            <a:endParaRPr lang="tr-TR" dirty="0"/>
          </a:p>
        </p:txBody>
      </p:sp>
      <p:pic>
        <p:nvPicPr>
          <p:cNvPr id="2052" name="Picture 4" descr="C:\Users\pc\Desktop\carriecomf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888432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5">
                <a:lumMod val="75000"/>
                <a:alpha val="65000"/>
              </a:scheme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footprint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58519">
            <a:off x="1501255" y="1721830"/>
            <a:ext cx="1492645" cy="357256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89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7</a:t>
            </a:r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ADIMDA PSİKOLOJİK İLK YARDIM</a:t>
            </a:r>
            <a:endParaRPr lang="tr-T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4797152"/>
            <a:ext cx="8229600" cy="752947"/>
          </a:xfrm>
        </p:spPr>
        <p:txBody>
          <a:bodyPr>
            <a:normAutofit/>
          </a:bodyPr>
          <a:lstStyle/>
          <a:p>
            <a:pPr indent="12700" algn="r">
              <a:buNone/>
            </a:pPr>
            <a:r>
              <a:rPr lang="tr-TR" dirty="0"/>
              <a:t>Kişileri gelecekteki olası zararlardan koruyun. </a:t>
            </a:r>
          </a:p>
        </p:txBody>
      </p:sp>
      <p:sp>
        <p:nvSpPr>
          <p:cNvPr id="7" name="6 Metin kutusu"/>
          <p:cNvSpPr txBox="1"/>
          <p:nvPr/>
        </p:nvSpPr>
        <p:spPr>
          <a:xfrm rot="20154197">
            <a:off x="403657" y="2456285"/>
            <a:ext cx="2486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srgbClr val="00B0F0"/>
                </a:solidFill>
                <a:latin typeface="Mistral" pitchFamily="66" charset="0"/>
              </a:rPr>
              <a:t>7. Adım</a:t>
            </a:r>
            <a:endParaRPr lang="tr-TR" sz="5400" b="1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PSİKOLOJİK İLK YARDIM NASIL YAPILMALIDIR?</a:t>
            </a:r>
          </a:p>
        </p:txBody>
      </p:sp>
      <p:pic>
        <p:nvPicPr>
          <p:cNvPr id="2050" name="Picture 2" descr="C:\Users\pc\Desktop\_45990662_007576921-1.jpg"/>
          <p:cNvPicPr>
            <a:picLocks noChangeAspect="1" noChangeArrowheads="1"/>
          </p:cNvPicPr>
          <p:nvPr/>
        </p:nvPicPr>
        <p:blipFill>
          <a:blip r:embed="rId2" cstate="print"/>
          <a:srcRect r="320" b="2358"/>
          <a:stretch>
            <a:fillRect/>
          </a:stretch>
        </p:blipFill>
        <p:spPr bwMode="auto">
          <a:xfrm>
            <a:off x="899592" y="1340768"/>
            <a:ext cx="7272808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5">
                <a:lumMod val="60000"/>
                <a:lumOff val="40000"/>
                <a:alpha val="65000"/>
              </a:scheme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PSİKOLOJİK İLK YARDIM NASIL YAPILMALIDIR? </a:t>
            </a:r>
            <a:r>
              <a:rPr lang="tr-TR" sz="27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(1)</a:t>
            </a:r>
            <a:endParaRPr lang="tr-TR" sz="2700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/>
          <a:lstStyle/>
          <a:p>
            <a:pPr lvl="0">
              <a:buClr>
                <a:srgbClr val="00B0F0"/>
              </a:buClr>
            </a:pPr>
            <a:r>
              <a:rPr lang="tr-TR" dirty="0"/>
              <a:t>Kriz durumdaki insanlar çok üzgün, kaygılı veya şaşkın olabilir.</a:t>
            </a:r>
          </a:p>
          <a:p>
            <a:pPr lvl="0">
              <a:buClr>
                <a:srgbClr val="00B0F0"/>
              </a:buClr>
            </a:pPr>
            <a:r>
              <a:rPr lang="tr-TR" dirty="0"/>
              <a:t>Bazı insanlar kriz sırasında meydana gelen şeyler için kendilerini suçlayabilir.</a:t>
            </a:r>
          </a:p>
          <a:p>
            <a:pPr lvl="0">
              <a:buClr>
                <a:srgbClr val="00B0F0"/>
              </a:buClr>
            </a:pPr>
            <a:r>
              <a:rPr lang="tr-TR" b="1" dirty="0"/>
              <a:t>Sakin olmak ve anlayış göstermek, stres altındaki insanların kendilerini daha güvende, anlaşılmış, saygı gösterilmiş ve önemsenmiş hissetmelerine yardımcı olur.</a:t>
            </a:r>
          </a:p>
        </p:txBody>
      </p:sp>
      <p:pic>
        <p:nvPicPr>
          <p:cNvPr id="4" name="Picture 2" descr="C:\Users\pc\Desktop\psikolojik ilk yardım banner slayt için.jpg"/>
          <p:cNvPicPr>
            <a:picLocks noChangeAspect="1" noChangeArrowheads="1"/>
          </p:cNvPicPr>
          <p:nvPr/>
        </p:nvPicPr>
        <p:blipFill>
          <a:blip r:embed="rId2" cstate="print"/>
          <a:srcRect t="21250" b="58864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PSİKOLOJİK İLK YARDIM NASIL YAPILMALIDIR? </a:t>
            </a:r>
            <a:r>
              <a:rPr lang="tr-TR" sz="27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(2)</a:t>
            </a:r>
            <a:endParaRPr lang="tr-TR" sz="2700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Stres yaratan durumu yaşayan insanlar hikâyelerini anlatmak isteyebilir.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b="1" dirty="0"/>
              <a:t>Kişilerin hikayelerini dinlemek büyük bir destek olabilir.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Ancak, ne olduğunu anlatmaları için baskı yapılmaması önemlidir.</a:t>
            </a:r>
          </a:p>
          <a:p>
            <a:pPr lvl="0"/>
            <a:endParaRPr lang="tr-TR" dirty="0"/>
          </a:p>
          <a:p>
            <a:endParaRPr lang="tr-TR" dirty="0"/>
          </a:p>
        </p:txBody>
      </p:sp>
      <p:pic>
        <p:nvPicPr>
          <p:cNvPr id="4" name="Picture 2" descr="C:\Users\pc\Desktop\psikolojik ilk yardım banner slayt için.jpg"/>
          <p:cNvPicPr>
            <a:picLocks noChangeAspect="1" noChangeArrowheads="1"/>
          </p:cNvPicPr>
          <p:nvPr/>
        </p:nvPicPr>
        <p:blipFill>
          <a:blip r:embed="rId2" cstate="print"/>
          <a:srcRect t="21250" b="58864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PSİKOLOJİK İLK YARDIM NASIL YAPILMALIDIR? </a:t>
            </a:r>
            <a:r>
              <a:rPr lang="tr-TR" sz="27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(3)</a:t>
            </a:r>
            <a:endParaRPr lang="tr-TR" sz="2700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tr-TR" dirty="0"/>
              <a:t>Bazı insanlar başlarına gelenler veya durumları hakkında konuşmak istemeyebilir.</a:t>
            </a:r>
          </a:p>
          <a:p>
            <a:pPr lvl="0">
              <a:buClr>
                <a:srgbClr val="00B0F0"/>
              </a:buClr>
            </a:pPr>
            <a:endParaRPr lang="tr-TR" sz="1200" dirty="0"/>
          </a:p>
          <a:p>
            <a:pPr lvl="0">
              <a:buClr>
                <a:srgbClr val="00B0F0"/>
              </a:buClr>
            </a:pPr>
            <a:r>
              <a:rPr lang="tr-TR" dirty="0"/>
              <a:t>Bununla birlikte, </a:t>
            </a:r>
            <a:r>
              <a:rPr lang="tr-TR" b="1" dirty="0"/>
              <a:t>sessiz bir şekilde yanlarında olmak ya da isterlerse konuşmak veya biraz yemek, bir bardak su gibi pratik destekler sunmak için orada olduğunuzu bilmeleri </a:t>
            </a:r>
            <a:r>
              <a:rPr lang="tr-TR" dirty="0"/>
              <a:t>onlar için değerli olabilir.</a:t>
            </a:r>
          </a:p>
          <a:p>
            <a:endParaRPr lang="tr-TR" dirty="0"/>
          </a:p>
        </p:txBody>
      </p:sp>
      <p:pic>
        <p:nvPicPr>
          <p:cNvPr id="4" name="Picture 2" descr="C:\Users\pc\Desktop\psikolojik ilk yardım banner slayt için.jpg"/>
          <p:cNvPicPr>
            <a:picLocks noChangeAspect="1" noChangeArrowheads="1"/>
          </p:cNvPicPr>
          <p:nvPr/>
        </p:nvPicPr>
        <p:blipFill>
          <a:blip r:embed="rId2" cstate="print"/>
          <a:srcRect t="21250" b="58864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PSİKOLOJİK İLK YARDIM NASIL YAPILMALIDIR? </a:t>
            </a:r>
            <a:r>
              <a:rPr lang="tr-TR" sz="27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(4)</a:t>
            </a:r>
            <a:endParaRPr lang="tr-TR" sz="2700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tr-TR" dirty="0"/>
              <a:t>Çok fazla konuşmayın, sessizlik için zaman verin.  </a:t>
            </a:r>
          </a:p>
          <a:p>
            <a:pPr lvl="0">
              <a:buClr>
                <a:srgbClr val="00B0F0"/>
              </a:buClr>
              <a:buNone/>
            </a:pPr>
            <a:endParaRPr lang="tr-TR" dirty="0"/>
          </a:p>
          <a:p>
            <a:pPr lvl="0">
              <a:buClr>
                <a:srgbClr val="00B0F0"/>
              </a:buClr>
            </a:pPr>
            <a:r>
              <a:rPr lang="tr-TR" dirty="0"/>
              <a:t>Bir süre sessiz kalmak, karşınızdaki kişiye isterse sizinle paylaşımda bulunması için gerekli alanı ve cesareti verecektir. </a:t>
            </a:r>
          </a:p>
          <a:p>
            <a:endParaRPr lang="tr-TR" dirty="0"/>
          </a:p>
        </p:txBody>
      </p:sp>
      <p:pic>
        <p:nvPicPr>
          <p:cNvPr id="4" name="Picture 2" descr="C:\Users\pc\Desktop\psikolojik ilk yardım banner slayt için.jpg"/>
          <p:cNvPicPr>
            <a:picLocks noChangeAspect="1" noChangeArrowheads="1"/>
          </p:cNvPicPr>
          <p:nvPr/>
        </p:nvPicPr>
        <p:blipFill>
          <a:blip r:embed="rId2" cstate="print"/>
          <a:srcRect t="21250" b="58864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PSİKOLOJİK İLK YARDIM NASIL YAPILMALIDIR? </a:t>
            </a:r>
            <a:r>
              <a:rPr lang="tr-TR" sz="27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(5)</a:t>
            </a:r>
            <a:endParaRPr lang="tr-TR" sz="2700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Etkili iletişim için, kelimelerinizin, yüz ifadenizin, göz temasınızın, jestlerinizin, iletişim kurarken oturuşunuz veya ayakta durma biçiminizin farkında olun.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Her kültürün kendine özgü uygun davranış şekilleri vardır. İnsanların kültür, yaş, cinsiyet, gelenek ve dinlerini dikkate alarak düşünün ve konuşun.</a:t>
            </a:r>
          </a:p>
          <a:p>
            <a:pPr>
              <a:buClr>
                <a:srgbClr val="00B0F0"/>
              </a:buClr>
            </a:pPr>
            <a:endParaRPr lang="tr-TR" dirty="0"/>
          </a:p>
        </p:txBody>
      </p:sp>
      <p:pic>
        <p:nvPicPr>
          <p:cNvPr id="4" name="Picture 2" descr="C:\Users\pc\Desktop\psikolojik ilk yardım banner slayt için.jpg"/>
          <p:cNvPicPr>
            <a:picLocks noChangeAspect="1" noChangeArrowheads="1"/>
          </p:cNvPicPr>
          <p:nvPr/>
        </p:nvPicPr>
        <p:blipFill>
          <a:blip r:embed="rId2" cstate="print"/>
          <a:srcRect t="21250" b="58864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PSİKOLOJİK İLK YARDIM NASIL YAPILMALIDIR? </a:t>
            </a:r>
            <a:r>
              <a:rPr lang="tr-TR" sz="27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(6)</a:t>
            </a:r>
            <a:endParaRPr lang="tr-TR" sz="2700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tr-TR" dirty="0"/>
              <a:t>Yardım istemeyen kişileri zorlamayın. </a:t>
            </a:r>
          </a:p>
          <a:p>
            <a:pPr lvl="0">
              <a:buClr>
                <a:srgbClr val="00B0F0"/>
              </a:buClr>
              <a:buNone/>
            </a:pPr>
            <a:endParaRPr lang="tr-TR" dirty="0"/>
          </a:p>
          <a:p>
            <a:pPr lvl="0">
              <a:buClr>
                <a:srgbClr val="00B0F0"/>
              </a:buClr>
            </a:pPr>
            <a:r>
              <a:rPr lang="tr-TR" dirty="0"/>
              <a:t>Sınırlılıklarınızı bilin ve gerektiğinde en uygun kaynağa yönlendirin. </a:t>
            </a:r>
          </a:p>
          <a:p>
            <a:pPr lvl="0">
              <a:buClr>
                <a:srgbClr val="00B0F0"/>
              </a:buClr>
              <a:buNone/>
            </a:pPr>
            <a:endParaRPr lang="tr-TR" dirty="0"/>
          </a:p>
          <a:p>
            <a:pPr lvl="0">
              <a:buClr>
                <a:srgbClr val="00B0F0"/>
              </a:buClr>
            </a:pPr>
            <a:r>
              <a:rPr lang="tr-TR" dirty="0"/>
              <a:t>Özel durumlarda mahremiyetin sağlanmasına önem verin.</a:t>
            </a:r>
          </a:p>
          <a:p>
            <a:endParaRPr lang="tr-TR" dirty="0"/>
          </a:p>
        </p:txBody>
      </p:sp>
      <p:pic>
        <p:nvPicPr>
          <p:cNvPr id="4" name="Picture 2" descr="C:\Users\pc\Desktop\psikolojik ilk yardım banner slayt için.jpg"/>
          <p:cNvPicPr>
            <a:picLocks noChangeAspect="1" noChangeArrowheads="1"/>
          </p:cNvPicPr>
          <p:nvPr/>
        </p:nvPicPr>
        <p:blipFill>
          <a:blip r:embed="rId2" cstate="print"/>
          <a:srcRect t="21250" b="58864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rue ile ilgili görsel sonuc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019" t="7187" r="8749" b="13426"/>
          <a:stretch>
            <a:fillRect/>
          </a:stretch>
        </p:blipFill>
        <p:spPr bwMode="auto">
          <a:xfrm>
            <a:off x="7308304" y="5229200"/>
            <a:ext cx="1728192" cy="16288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16632"/>
            <a:ext cx="8928992" cy="1210146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PSİKOLOJİK İLK YARDIMDA ETİK İLKELER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544616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00B0F0"/>
              </a:buClr>
            </a:pPr>
            <a:r>
              <a:rPr lang="tr-TR" dirty="0"/>
              <a:t>Dürüst ve güvenilir olun.</a:t>
            </a:r>
          </a:p>
          <a:p>
            <a:pPr lvl="0">
              <a:buClr>
                <a:srgbClr val="00B0F0"/>
              </a:buClr>
            </a:pPr>
            <a:r>
              <a:rPr lang="tr-TR" dirty="0"/>
              <a:t>Kişileri yardım almaya zorlamayın, ısrarcı ve rahatsız edici olmayın.</a:t>
            </a:r>
          </a:p>
          <a:p>
            <a:pPr lvl="0">
              <a:buClr>
                <a:srgbClr val="00B0F0"/>
              </a:buClr>
            </a:pPr>
            <a:r>
              <a:rPr lang="tr-TR" dirty="0"/>
              <a:t>Size hikâyelerini anlatmaları için baskı yapmayın.</a:t>
            </a:r>
          </a:p>
          <a:p>
            <a:pPr lvl="0">
              <a:buClr>
                <a:srgbClr val="00B0F0"/>
              </a:buClr>
            </a:pPr>
            <a:r>
              <a:rPr lang="tr-TR" dirty="0"/>
              <a:t>İnsanların kendi kararlarını verme haklarına saygı duyun.</a:t>
            </a:r>
          </a:p>
          <a:p>
            <a:pPr lvl="0">
              <a:buClr>
                <a:srgbClr val="00B0F0"/>
              </a:buClr>
            </a:pPr>
            <a:r>
              <a:rPr lang="tr-TR" dirty="0"/>
              <a:t>Kendi önyargılarınızın ve eğilimlerinizin farkında olun ve onları bir kenara bırakın.</a:t>
            </a:r>
          </a:p>
          <a:p>
            <a:pPr lvl="0">
              <a:buClr>
                <a:srgbClr val="00B0F0"/>
              </a:buClr>
            </a:pPr>
            <a:r>
              <a:rPr lang="tr-TR" dirty="0"/>
              <a:t>İnsanları şu an yardım istemeseler dahi ileride istediklerinde yardıma ulaşabilecekleri konusunda bilgilendirin.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rue ile ilgili görsel sonuc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019" t="7187" r="8749" b="13426"/>
          <a:stretch>
            <a:fillRect/>
          </a:stretch>
        </p:blipFill>
        <p:spPr bwMode="auto">
          <a:xfrm>
            <a:off x="7308304" y="5229200"/>
            <a:ext cx="1728192" cy="16288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16632"/>
            <a:ext cx="8928992" cy="1210146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PSİKOLOJİK İLK YARDIMDA ETİK İLKELER </a:t>
            </a:r>
            <a:r>
              <a:rPr lang="tr-TR" sz="22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(2)</a:t>
            </a:r>
            <a:endParaRPr lang="tr-TR" sz="2200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544616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00B0F0"/>
              </a:buClr>
            </a:pPr>
            <a:r>
              <a:rPr lang="tr-TR" dirty="0"/>
              <a:t>Mahremiyete saygı gösterin ve gerekiyorsa hikâyeleri gizli tutun.</a:t>
            </a:r>
          </a:p>
          <a:p>
            <a:pPr lvl="0">
              <a:buClr>
                <a:srgbClr val="00B0F0"/>
              </a:buClr>
            </a:pPr>
            <a:r>
              <a:rPr lang="tr-TR" dirty="0"/>
              <a:t>Kişilerin kültürüne, yaşına ve cinsiyetine uygun bir şekilde davranın.</a:t>
            </a:r>
          </a:p>
          <a:p>
            <a:pPr>
              <a:buClr>
                <a:srgbClr val="00B0F0"/>
              </a:buClr>
            </a:pPr>
            <a:r>
              <a:rPr lang="tr-TR" dirty="0"/>
              <a:t>Kişileri eylemleri ya da duygularından ötürü yargılamayın.</a:t>
            </a:r>
          </a:p>
          <a:p>
            <a:pPr lvl="0">
              <a:buClr>
                <a:srgbClr val="00B0F0"/>
              </a:buClr>
            </a:pPr>
            <a:r>
              <a:rPr lang="tr-TR" dirty="0"/>
              <a:t>Bir yardım sağlayıcı olarak ilişkilerinizi kötüye kullanmayın.</a:t>
            </a:r>
          </a:p>
          <a:p>
            <a:pPr lvl="0">
              <a:buClr>
                <a:srgbClr val="00B0F0"/>
              </a:buClr>
            </a:pPr>
            <a:r>
              <a:rPr lang="tr-TR" dirty="0"/>
              <a:t>Yardım karşılığında para ya da herhangi bir iyilik istemeyin.</a:t>
            </a:r>
          </a:p>
          <a:p>
            <a:pPr lvl="0">
              <a:buClr>
                <a:srgbClr val="00B0F0"/>
              </a:buClr>
            </a:pPr>
            <a:r>
              <a:rPr lang="tr-TR" dirty="0"/>
              <a:t>Yerine getiremeyeceğiniz sözler ya da yanlış bilgiler vermeyin.</a:t>
            </a:r>
          </a:p>
          <a:p>
            <a:pPr lvl="0">
              <a:buClr>
                <a:srgbClr val="00B0F0"/>
              </a:buClr>
            </a:pPr>
            <a:r>
              <a:rPr lang="tr-TR" dirty="0"/>
              <a:t>Becerilerinizi abartmayın.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reparing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58001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16632"/>
            <a:ext cx="4104456" cy="1642194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ÖN HAZIRLIK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700808"/>
            <a:ext cx="5112568" cy="4896544"/>
          </a:xfrm>
        </p:spPr>
        <p:txBody>
          <a:bodyPr>
            <a:normAutofit lnSpcReduction="10000"/>
          </a:bodyPr>
          <a:lstStyle/>
          <a:p>
            <a:pPr marL="174625" indent="4763">
              <a:buClr>
                <a:srgbClr val="00B0F0"/>
              </a:buClr>
            </a:pPr>
            <a:r>
              <a:rPr lang="tr-TR" dirty="0"/>
              <a:t> Kriz durumları hakkında bilgi alın.</a:t>
            </a:r>
          </a:p>
          <a:p>
            <a:pPr marL="174625" indent="4763">
              <a:buClr>
                <a:srgbClr val="00B0F0"/>
              </a:buClr>
            </a:pPr>
            <a:endParaRPr lang="tr-TR" dirty="0"/>
          </a:p>
          <a:p>
            <a:pPr marL="174625" indent="4763">
              <a:buClr>
                <a:srgbClr val="00B0F0"/>
              </a:buClr>
            </a:pPr>
            <a:r>
              <a:rPr lang="tr-TR" b="1" dirty="0"/>
              <a:t> </a:t>
            </a:r>
            <a:r>
              <a:rPr lang="tr-TR" dirty="0"/>
              <a:t>Ulaşılabilecek hizmet ve destekler konusunda bilgilenin.</a:t>
            </a:r>
          </a:p>
          <a:p>
            <a:pPr marL="174625" indent="4763">
              <a:buClr>
                <a:srgbClr val="00B0F0"/>
              </a:buClr>
            </a:pPr>
            <a:endParaRPr lang="tr-TR" dirty="0"/>
          </a:p>
          <a:p>
            <a:pPr marL="174625" indent="4763">
              <a:buClr>
                <a:srgbClr val="00B0F0"/>
              </a:buClr>
            </a:pPr>
            <a:r>
              <a:rPr lang="tr-TR" dirty="0"/>
              <a:t> Emniyet ve güvenlikle ilgili meseleler hakkında bilgi edinin.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pc\Desktop\psikolojik ilk yardım banner slayt için.jpg"/>
          <p:cNvPicPr>
            <a:picLocks noChangeAspect="1" noChangeArrowheads="1"/>
          </p:cNvPicPr>
          <p:nvPr/>
        </p:nvPicPr>
        <p:blipFill rotWithShape="1">
          <a:blip r:embed="rId2" cstate="print"/>
          <a:srcRect b="14142"/>
          <a:stretch/>
        </p:blipFill>
        <p:spPr bwMode="auto">
          <a:xfrm>
            <a:off x="12017" y="-1"/>
            <a:ext cx="9131983" cy="5899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eparing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6995"/>
          <a:stretch>
            <a:fillRect/>
          </a:stretch>
        </p:blipFill>
        <p:spPr bwMode="auto">
          <a:xfrm>
            <a:off x="0" y="1772816"/>
            <a:ext cx="2400213" cy="3933057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0"/>
            <a:ext cx="4474840" cy="1143000"/>
          </a:xfrm>
        </p:spPr>
        <p:txBody>
          <a:bodyPr/>
          <a:lstStyle/>
          <a:p>
            <a:r>
              <a:rPr lang="tr-TR" b="1" dirty="0">
                <a:solidFill>
                  <a:srgbClr val="00B0F0"/>
                </a:solidFill>
              </a:rPr>
              <a:t>ÖN HAZIRLIK</a:t>
            </a:r>
            <a:endParaRPr lang="tr-TR" dirty="0"/>
          </a:p>
        </p:txBody>
      </p:sp>
      <p:pic>
        <p:nvPicPr>
          <p:cNvPr id="1026" name="Picture 2" descr="C:\Users\pc\Desktop\asa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45375"/>
            <a:ext cx="7647349" cy="5723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pc\Desktop\4-ste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7776865" cy="2991396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tr-TR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4261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PSİKOLOJİK İLK YARDIM BASAMAKLARI</a:t>
            </a:r>
            <a:endParaRPr kumimoji="0" lang="tr-TR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899592" y="5445224"/>
            <a:ext cx="2016224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17463" algn="ctr">
              <a:buNone/>
            </a:pPr>
            <a:r>
              <a:rPr lang="tr-TR" sz="3600" b="1" dirty="0">
                <a:solidFill>
                  <a:schemeClr val="bg1"/>
                </a:solidFill>
              </a:rPr>
              <a:t>İZLE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3419872" y="5445224"/>
            <a:ext cx="2016224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17463" algn="ctr">
              <a:buNone/>
            </a:pPr>
            <a:r>
              <a:rPr lang="tr-TR" sz="3600" b="1" dirty="0">
                <a:solidFill>
                  <a:schemeClr val="bg1"/>
                </a:solidFill>
              </a:rPr>
              <a:t>DİNLE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6012160" y="5445224"/>
            <a:ext cx="2016224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17463" algn="ctr">
              <a:buNone/>
            </a:pPr>
            <a:r>
              <a:rPr lang="tr-TR" sz="3600" b="1" dirty="0">
                <a:solidFill>
                  <a:schemeClr val="bg1"/>
                </a:solidFill>
              </a:rPr>
              <a:t>BAĞ KUR</a:t>
            </a:r>
            <a:endParaRPr lang="tr-TR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İZLEYİN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tr-TR" b="1" dirty="0">
                <a:solidFill>
                  <a:srgbClr val="00B0F0"/>
                </a:solidFill>
              </a:rPr>
              <a:t>Yardıma ihtiyacı olan kişi:</a:t>
            </a:r>
          </a:p>
          <a:p>
            <a:pPr>
              <a:spcBef>
                <a:spcPts val="0"/>
              </a:spcBef>
              <a:buNone/>
            </a:pPr>
            <a:endParaRPr lang="tr-TR" dirty="0">
              <a:solidFill>
                <a:srgbClr val="00B0F0"/>
              </a:solidFill>
            </a:endParaRPr>
          </a:p>
          <a:p>
            <a:pPr>
              <a:spcBef>
                <a:spcPts val="0"/>
              </a:spcBef>
              <a:buClr>
                <a:srgbClr val="00B0F0"/>
              </a:buClr>
            </a:pPr>
            <a:r>
              <a:rPr lang="tr-TR" dirty="0"/>
              <a:t>Ağlama nöbeti geçiriyor olabilir.</a:t>
            </a:r>
          </a:p>
          <a:p>
            <a:pPr>
              <a:spcBef>
                <a:spcPts val="0"/>
              </a:spcBef>
              <a:buClr>
                <a:srgbClr val="00B0F0"/>
              </a:buClr>
            </a:pPr>
            <a:r>
              <a:rPr lang="tr-TR" dirty="0"/>
              <a:t>Sinir krizi geçiriyor olabilir.</a:t>
            </a:r>
          </a:p>
          <a:p>
            <a:pPr>
              <a:spcBef>
                <a:spcPts val="0"/>
              </a:spcBef>
              <a:buClr>
                <a:srgbClr val="00B0F0"/>
              </a:buClr>
            </a:pPr>
            <a:r>
              <a:rPr lang="tr-TR" dirty="0"/>
              <a:t>Şok geçiriyor ve çevresindeki gelişmelere tepki vermiyor olabilir.</a:t>
            </a:r>
          </a:p>
          <a:p>
            <a:pPr>
              <a:spcBef>
                <a:spcPts val="0"/>
              </a:spcBef>
              <a:buClr>
                <a:srgbClr val="00B0F0"/>
              </a:buClr>
            </a:pPr>
            <a:r>
              <a:rPr lang="tr-TR" dirty="0"/>
              <a:t>Nefes darlığı, titreme gibi tepkiler veriyor olabilir.</a:t>
            </a:r>
          </a:p>
        </p:txBody>
      </p:sp>
      <p:pic>
        <p:nvPicPr>
          <p:cNvPr id="7" name="Picture 1" descr="C:\Users\pc\Desktop\4-ste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317" y="5661248"/>
            <a:ext cx="2154149" cy="903164"/>
          </a:xfrm>
          <a:prstGeom prst="rect">
            <a:avLst/>
          </a:prstGeom>
          <a:noFill/>
        </p:spPr>
      </p:pic>
      <p:pic>
        <p:nvPicPr>
          <p:cNvPr id="8" name="Picture 2" descr="steps png ile ilgili görsel sonucu"/>
          <p:cNvPicPr>
            <a:picLocks noChangeAspect="1" noChangeArrowheads="1"/>
          </p:cNvPicPr>
          <p:nvPr/>
        </p:nvPicPr>
        <p:blipFill>
          <a:blip r:embed="rId4" cstate="print"/>
          <a:srcRect l="30240" b="40656"/>
          <a:stretch>
            <a:fillRect/>
          </a:stretch>
        </p:blipFill>
        <p:spPr bwMode="auto">
          <a:xfrm>
            <a:off x="971600" y="548680"/>
            <a:ext cx="1872208" cy="1166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İZLEYİN (2)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tr-TR" dirty="0"/>
              <a:t>Güvenliği kontrol edin. </a:t>
            </a:r>
          </a:p>
          <a:p>
            <a:pPr>
              <a:buClr>
                <a:srgbClr val="00B0F0"/>
              </a:buClr>
            </a:pPr>
            <a:r>
              <a:rPr lang="tr-TR" dirty="0"/>
              <a:t>Kişileri ve çevreyi izleyin.</a:t>
            </a:r>
          </a:p>
          <a:p>
            <a:pPr>
              <a:buClr>
                <a:srgbClr val="00B0F0"/>
              </a:buClr>
            </a:pPr>
            <a:r>
              <a:rPr lang="tr-TR" dirty="0"/>
              <a:t>Acil temel ihtiyaçları olan kişileri kontrol edip, belirleyin.</a:t>
            </a:r>
          </a:p>
          <a:p>
            <a:pPr>
              <a:buClr>
                <a:srgbClr val="00B0F0"/>
              </a:buClr>
            </a:pPr>
            <a:r>
              <a:rPr lang="tr-TR" dirty="0"/>
              <a:t>Ciddi stres tepkileri gösteren insanları gözlemleyip, belirleyin.</a:t>
            </a:r>
          </a:p>
        </p:txBody>
      </p:sp>
      <p:pic>
        <p:nvPicPr>
          <p:cNvPr id="4" name="Picture 2" descr="steps png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30240" b="40656"/>
          <a:stretch>
            <a:fillRect/>
          </a:stretch>
        </p:blipFill>
        <p:spPr bwMode="auto">
          <a:xfrm>
            <a:off x="971600" y="548680"/>
            <a:ext cx="1872208" cy="1166618"/>
          </a:xfrm>
          <a:prstGeom prst="rect">
            <a:avLst/>
          </a:prstGeom>
          <a:noFill/>
        </p:spPr>
      </p:pic>
      <p:pic>
        <p:nvPicPr>
          <p:cNvPr id="6" name="Picture 1" descr="C:\Users\pc\Desktop\4-step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317" y="5661248"/>
            <a:ext cx="2154149" cy="903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DİNLEYİN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7971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Desteğe ihtiyacı olabilecek insanlara yaklaşın.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Kendinizi isim ve kuruluşunuz ile tanıtın.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Mümkünse konuşmak için güvenli ve sessiz bir yer bulun.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Kendini rahat hissetmesini sağlayın.</a:t>
            </a:r>
          </a:p>
        </p:txBody>
      </p:sp>
      <p:pic>
        <p:nvPicPr>
          <p:cNvPr id="7" name="Picture 2" descr="steps png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30240" b="40656"/>
          <a:stretch>
            <a:fillRect/>
          </a:stretch>
        </p:blipFill>
        <p:spPr bwMode="auto">
          <a:xfrm>
            <a:off x="971600" y="548680"/>
            <a:ext cx="1872208" cy="1166618"/>
          </a:xfrm>
          <a:prstGeom prst="rect">
            <a:avLst/>
          </a:prstGeom>
          <a:noFill/>
        </p:spPr>
      </p:pic>
      <p:pic>
        <p:nvPicPr>
          <p:cNvPr id="8" name="Picture 1" descr="C:\Users\pc\Desktop\4-step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317" y="5661248"/>
            <a:ext cx="2154149" cy="903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DİNLEYİN (2)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5091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Sakin bir ses tonu ile konuşun.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Çevresinde neler gördüğünü sorun.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İhtiyaç ve kaygılarını sorun.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Dinleyin ve sakinleşmelerine yardımcı olun.</a:t>
            </a:r>
          </a:p>
        </p:txBody>
      </p:sp>
      <p:pic>
        <p:nvPicPr>
          <p:cNvPr id="6" name="Picture 2" descr="steps png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30240" b="40656"/>
          <a:stretch>
            <a:fillRect/>
          </a:stretch>
        </p:blipFill>
        <p:spPr bwMode="auto">
          <a:xfrm>
            <a:off x="971600" y="548680"/>
            <a:ext cx="1872208" cy="1166618"/>
          </a:xfrm>
          <a:prstGeom prst="rect">
            <a:avLst/>
          </a:prstGeom>
          <a:noFill/>
        </p:spPr>
      </p:pic>
      <p:pic>
        <p:nvPicPr>
          <p:cNvPr id="7" name="Picture 1" descr="C:\Users\pc\Desktop\4-step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317" y="5661248"/>
            <a:ext cx="2154149" cy="903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865</Words>
  <Application>Microsoft Office PowerPoint</Application>
  <PresentationFormat>Ekran Gösterisi (4:3)</PresentationFormat>
  <Paragraphs>142</Paragraphs>
  <Slides>30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7" baseType="lpstr">
      <vt:lpstr>Aharoni</vt:lpstr>
      <vt:lpstr>Arial</vt:lpstr>
      <vt:lpstr>Arial Black</vt:lpstr>
      <vt:lpstr>Calibri</vt:lpstr>
      <vt:lpstr>Mistral</vt:lpstr>
      <vt:lpstr>Times New Roman</vt:lpstr>
      <vt:lpstr>Ofis Teması</vt:lpstr>
      <vt:lpstr>PowerPoint Sunusu</vt:lpstr>
      <vt:lpstr>PSİKOLOJİK İLK YARDIM NEDİR? </vt:lpstr>
      <vt:lpstr>ÖN HAZIRLIK</vt:lpstr>
      <vt:lpstr>ÖN HAZIRLIK</vt:lpstr>
      <vt:lpstr>PSİKOLOJİK İLK YARDIM BASAMAKLARI</vt:lpstr>
      <vt:lpstr>İZLEYİN</vt:lpstr>
      <vt:lpstr>İZLEYİN (2)</vt:lpstr>
      <vt:lpstr>DİNLEYİN</vt:lpstr>
      <vt:lpstr>DİNLEYİN (2)</vt:lpstr>
      <vt:lpstr>DİNLEYİN (3)</vt:lpstr>
      <vt:lpstr>BAĞ KURUN</vt:lpstr>
      <vt:lpstr>BAĞ KURUN (2)</vt:lpstr>
      <vt:lpstr>7 ADIMDA PSİKOLOJİK İLK YARDIM</vt:lpstr>
      <vt:lpstr>7 ADIMDA PSİKOLOJİK İLK YARDIM</vt:lpstr>
      <vt:lpstr>7 ADIMDA PSİKOLOJİK İLK YARDIM</vt:lpstr>
      <vt:lpstr>7 ADIMDA PSİKOLOJİK İLK YARDIM</vt:lpstr>
      <vt:lpstr>7 ADIMDA PSİKOLOJİK İLK YARDIM</vt:lpstr>
      <vt:lpstr>7 ADIMDA PSİKOLOJİK İLK YARDIM</vt:lpstr>
      <vt:lpstr>7 ADIMDA PSİKOLOJİK İLK YARDIM</vt:lpstr>
      <vt:lpstr>7 ADIMDA PSİKOLOJİK İLK YARDIM</vt:lpstr>
      <vt:lpstr>PSİKOLOJİK İLK YARDIM NASIL YAPILMALIDIR?</vt:lpstr>
      <vt:lpstr>PSİKOLOJİK İLK YARDIM NASIL YAPILMALIDIR? (1)</vt:lpstr>
      <vt:lpstr>PSİKOLOJİK İLK YARDIM NASIL YAPILMALIDIR? (2)</vt:lpstr>
      <vt:lpstr>PSİKOLOJİK İLK YARDIM NASIL YAPILMALIDIR? (3)</vt:lpstr>
      <vt:lpstr>PSİKOLOJİK İLK YARDIM NASIL YAPILMALIDIR? (4)</vt:lpstr>
      <vt:lpstr>PSİKOLOJİK İLK YARDIM NASIL YAPILMALIDIR? (5)</vt:lpstr>
      <vt:lpstr>PSİKOLOJİK İLK YARDIM NASIL YAPILMALIDIR? (6)</vt:lpstr>
      <vt:lpstr>PSİKOLOJİK İLK YARDIMDA ETİK İLKELER</vt:lpstr>
      <vt:lpstr>PSİKOLOJİK İLK YARDIMDA ETİK İLKELER (2)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Özlem Aydın</dc:creator>
  <cp:lastModifiedBy>fatmagül ertuğrul</cp:lastModifiedBy>
  <cp:revision>48</cp:revision>
  <dcterms:created xsi:type="dcterms:W3CDTF">2016-09-20T07:37:54Z</dcterms:created>
  <dcterms:modified xsi:type="dcterms:W3CDTF">2020-03-26T23:53:00Z</dcterms:modified>
</cp:coreProperties>
</file>