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7"/>
  </p:notesMasterIdLst>
  <p:sldIdLst>
    <p:sldId id="256" r:id="rId2"/>
    <p:sldId id="257" r:id="rId3"/>
    <p:sldId id="260" r:id="rId4"/>
    <p:sldId id="267" r:id="rId5"/>
    <p:sldId id="261" r:id="rId6"/>
    <p:sldId id="262" r:id="rId7"/>
    <p:sldId id="263" r:id="rId8"/>
    <p:sldId id="307" r:id="rId9"/>
    <p:sldId id="264" r:id="rId10"/>
    <p:sldId id="275" r:id="rId11"/>
    <p:sldId id="276" r:id="rId12"/>
    <p:sldId id="266" r:id="rId13"/>
    <p:sldId id="313" r:id="rId14"/>
    <p:sldId id="277" r:id="rId15"/>
    <p:sldId id="280" r:id="rId16"/>
    <p:sldId id="281" r:id="rId17"/>
    <p:sldId id="282" r:id="rId18"/>
    <p:sldId id="314" r:id="rId19"/>
    <p:sldId id="312" r:id="rId20"/>
    <p:sldId id="278" r:id="rId21"/>
    <p:sldId id="315" r:id="rId22"/>
    <p:sldId id="279" r:id="rId23"/>
    <p:sldId id="284" r:id="rId24"/>
    <p:sldId id="290" r:id="rId25"/>
    <p:sldId id="285" r:id="rId26"/>
    <p:sldId id="286" r:id="rId27"/>
    <p:sldId id="311" r:id="rId28"/>
    <p:sldId id="310" r:id="rId29"/>
    <p:sldId id="287" r:id="rId30"/>
    <p:sldId id="308" r:id="rId31"/>
    <p:sldId id="309" r:id="rId32"/>
    <p:sldId id="289" r:id="rId33"/>
    <p:sldId id="304" r:id="rId34"/>
    <p:sldId id="306" r:id="rId35"/>
    <p:sldId id="316"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F6FD"/>
    <a:srgbClr val="D3F6FB"/>
    <a:srgbClr val="209C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484" autoAdjust="0"/>
  </p:normalViewPr>
  <p:slideViewPr>
    <p:cSldViewPr>
      <p:cViewPr varScale="1">
        <p:scale>
          <a:sx n="63" d="100"/>
          <a:sy n="63" d="100"/>
        </p:scale>
        <p:origin x="1380" y="48"/>
      </p:cViewPr>
      <p:guideLst>
        <p:guide orient="horz" pos="2160"/>
        <p:guide pos="2880"/>
      </p:guideLst>
    </p:cSldViewPr>
  </p:slideViewPr>
  <p:outlineViewPr>
    <p:cViewPr>
      <p:scale>
        <a:sx n="33" d="100"/>
        <a:sy n="33" d="100"/>
      </p:scale>
      <p:origin x="0" y="3528"/>
    </p:cViewPr>
  </p:outlineViewPr>
  <p:notesTextViewPr>
    <p:cViewPr>
      <p:scale>
        <a:sx n="100" d="100"/>
        <a:sy n="100" d="100"/>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BD8EBD-FFAB-4E2B-89FF-0AE3FA83C05E}" type="datetimeFigureOut">
              <a:rPr lang="tr-TR" smtClean="0"/>
              <a:pPr/>
              <a:t>27.03.2020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4C366D-1222-47BB-9194-535A96A33095}" type="slidenum">
              <a:rPr lang="tr-TR" smtClean="0"/>
              <a:pPr/>
              <a:t>‹#›</a:t>
            </a:fld>
            <a:endParaRPr lang="tr-TR"/>
          </a:p>
        </p:txBody>
      </p:sp>
    </p:spTree>
    <p:extLst>
      <p:ext uri="{BB962C8B-B14F-4D97-AF65-F5344CB8AC3E}">
        <p14:creationId xmlns:p14="http://schemas.microsoft.com/office/powerpoint/2010/main" val="449341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25000" lnSpcReduction="20000"/>
          </a:bodyPr>
          <a:lstStyle/>
          <a:p>
            <a:r>
              <a:rPr lang="tr-TR" b="1" dirty="0"/>
              <a:t>Eğitimci yumuşak ve rahatlatıcı bir ses tonu ile katılımcılara şu yönergeleri vermelidir:</a:t>
            </a:r>
          </a:p>
          <a:p>
            <a:endParaRPr lang="tr-TR" dirty="0"/>
          </a:p>
          <a:p>
            <a:r>
              <a:rPr lang="tr-TR" dirty="0">
                <a:solidFill>
                  <a:schemeClr val="bg1"/>
                </a:solidFill>
              </a:rPr>
              <a:t>Ciğerlerinizin bir balon gibi olduğunu hayal edin. Şimdi sönen bir balonda olduğu gibi yavaşça ve zorlamadan içinizdeki havayı boşaltın. </a:t>
            </a:r>
            <a:r>
              <a:rPr lang="tr-TR" dirty="0"/>
              <a:t>Artık ciğerleriniz boşaldı. </a:t>
            </a:r>
          </a:p>
          <a:p>
            <a:r>
              <a:rPr lang="tr-TR" dirty="0"/>
              <a:t>Nefes almadan iki saniye bekleyin. </a:t>
            </a:r>
          </a:p>
          <a:p>
            <a:r>
              <a:rPr lang="tr-TR" dirty="0"/>
              <a:t>Tekrar yavaşça derin derin nefes alın, tutun ve verin, bütün vücudunuzun gevşediğini hissedin... Çok güzel...!</a:t>
            </a:r>
          </a:p>
          <a:p>
            <a:r>
              <a:rPr lang="tr-TR" dirty="0"/>
              <a:t> </a:t>
            </a:r>
          </a:p>
          <a:p>
            <a:r>
              <a:rPr lang="tr-TR" dirty="0"/>
              <a:t>Şimdi bu egzersizi tekrar edelim; </a:t>
            </a:r>
          </a:p>
          <a:p>
            <a:r>
              <a:rPr lang="tr-TR" dirty="0"/>
              <a:t>Derin bir nefes alın... </a:t>
            </a:r>
          </a:p>
          <a:p>
            <a:r>
              <a:rPr lang="tr-TR" dirty="0"/>
              <a:t>Nefesinizi tutun... </a:t>
            </a:r>
          </a:p>
          <a:p>
            <a:r>
              <a:rPr lang="tr-TR" dirty="0"/>
              <a:t>Yavaşça verin... </a:t>
            </a:r>
          </a:p>
          <a:p>
            <a:r>
              <a:rPr lang="tr-TR" dirty="0"/>
              <a:t>Tüm vücudunuz gevşiyor... </a:t>
            </a:r>
          </a:p>
          <a:p>
            <a:r>
              <a:rPr lang="tr-TR" dirty="0"/>
              <a:t>Sakin, rahat ve huzur dolusunuz... </a:t>
            </a:r>
          </a:p>
          <a:p>
            <a:r>
              <a:rPr lang="tr-TR" dirty="0"/>
              <a:t>Nefesinizi her verişte, sizi kaplayan gevşeme duygusunu hissedin... </a:t>
            </a:r>
          </a:p>
          <a:p>
            <a:r>
              <a:rPr lang="tr-TR" dirty="0"/>
              <a:t>Gerilimin yerini alan derin huzuru hissedin...</a:t>
            </a:r>
          </a:p>
          <a:p>
            <a:r>
              <a:rPr lang="tr-TR" dirty="0"/>
              <a:t> </a:t>
            </a:r>
          </a:p>
          <a:p>
            <a:r>
              <a:rPr lang="tr-TR" dirty="0"/>
              <a:t>Kaslarımızı gevşetme çalışmasına geçelim. </a:t>
            </a:r>
          </a:p>
          <a:p>
            <a:r>
              <a:rPr lang="tr-TR" dirty="0"/>
              <a:t>En rahat olduğunuz şekli alın.</a:t>
            </a:r>
          </a:p>
          <a:p>
            <a:r>
              <a:rPr lang="tr-TR" b="1" dirty="0"/>
              <a:t>Bacak bacak üstüne atmayın.</a:t>
            </a:r>
          </a:p>
          <a:p>
            <a:r>
              <a:rPr lang="tr-TR" dirty="0"/>
              <a:t> </a:t>
            </a:r>
          </a:p>
          <a:p>
            <a:r>
              <a:rPr lang="tr-TR" dirty="0"/>
              <a:t>Gözlerinizi kapatın... </a:t>
            </a:r>
          </a:p>
          <a:p>
            <a:r>
              <a:rPr lang="tr-TR" dirty="0"/>
              <a:t>Daha önce öğrendiğiniz gibi derin bir nefes alın, nefesinizi tutun ve verin... </a:t>
            </a:r>
          </a:p>
          <a:p>
            <a:r>
              <a:rPr lang="tr-TR" dirty="0"/>
              <a:t>İki yumruğunuzu da sıkın... </a:t>
            </a:r>
          </a:p>
          <a:p>
            <a:r>
              <a:rPr lang="tr-TR" dirty="0"/>
              <a:t>İyice sıkın... </a:t>
            </a:r>
          </a:p>
          <a:p>
            <a:r>
              <a:rPr lang="tr-TR" dirty="0"/>
              <a:t>Yumruklarınızın ve ellerinizin gerginliğini hissedin... </a:t>
            </a:r>
          </a:p>
          <a:p>
            <a:r>
              <a:rPr lang="tr-TR" dirty="0"/>
              <a:t>Şimdi gevşetin... </a:t>
            </a:r>
          </a:p>
          <a:p>
            <a:r>
              <a:rPr lang="tr-TR" dirty="0"/>
              <a:t>Bu gerginliğin yavaş yavaş ortadan kalktığını hissedin... Çok iyi... </a:t>
            </a:r>
          </a:p>
          <a:p>
            <a:r>
              <a:rPr lang="tr-TR" dirty="0"/>
              <a:t>Ellerinizin ne kadar gevşediğini hissedin... </a:t>
            </a:r>
          </a:p>
          <a:p>
            <a:r>
              <a:rPr lang="tr-TR" dirty="0"/>
              <a:t>Yavaşça derin bir nefes... </a:t>
            </a:r>
          </a:p>
          <a:p>
            <a:r>
              <a:rPr lang="tr-TR" dirty="0"/>
              <a:t>Nefesinizi tutun ve bırakın.</a:t>
            </a:r>
          </a:p>
          <a:p>
            <a:r>
              <a:rPr lang="tr-TR" dirty="0"/>
              <a:t> </a:t>
            </a:r>
          </a:p>
          <a:p>
            <a:r>
              <a:rPr lang="tr-TR" dirty="0"/>
              <a:t>Şimdi kollarınızı ve yumruklarınızı birlikte sıkacaksınız. </a:t>
            </a:r>
          </a:p>
          <a:p>
            <a:r>
              <a:rPr lang="tr-TR" dirty="0"/>
              <a:t>Başlayın ve iyice sıkın... </a:t>
            </a:r>
          </a:p>
          <a:p>
            <a:r>
              <a:rPr lang="tr-TR" dirty="0"/>
              <a:t>Ellerinizdeki ve kollarınızdaki gerginliği hissedin... </a:t>
            </a:r>
          </a:p>
          <a:p>
            <a:r>
              <a:rPr lang="tr-TR" dirty="0"/>
              <a:t>Serbest bırakın... Tamamen gevşek bırakın... </a:t>
            </a:r>
          </a:p>
          <a:p>
            <a:r>
              <a:rPr lang="tr-TR" dirty="0"/>
              <a:t>Ne kadar gevşediğinizi hissedin... Çok iyi… !  </a:t>
            </a:r>
          </a:p>
          <a:p>
            <a:r>
              <a:rPr lang="tr-TR" dirty="0"/>
              <a:t>Yavaşça derin bir nefes alın, nefesinizi tutun ve bırakın.</a:t>
            </a:r>
          </a:p>
          <a:p>
            <a:r>
              <a:rPr lang="tr-TR" dirty="0"/>
              <a:t> </a:t>
            </a:r>
          </a:p>
          <a:p>
            <a:r>
              <a:rPr lang="tr-TR" dirty="0"/>
              <a:t>Sağ omzunuzu kulağınıza doğru kaldırmaya çalışın, iyice kaldırın... </a:t>
            </a:r>
          </a:p>
          <a:p>
            <a:r>
              <a:rPr lang="tr-TR" dirty="0"/>
              <a:t>Şimdi gerginliği hissedeceksiniz. </a:t>
            </a:r>
          </a:p>
          <a:p>
            <a:r>
              <a:rPr lang="tr-TR" dirty="0"/>
              <a:t>Yavaş yavaş serbest bırakın... </a:t>
            </a:r>
          </a:p>
          <a:p>
            <a:r>
              <a:rPr lang="tr-TR" dirty="0"/>
              <a:t>Tamamen gevşemesini sağlayın... </a:t>
            </a:r>
          </a:p>
          <a:p>
            <a:r>
              <a:rPr lang="tr-TR" dirty="0"/>
              <a:t>Omzunuzdaki gevşemeyi hissedin... </a:t>
            </a:r>
          </a:p>
          <a:p>
            <a:r>
              <a:rPr lang="tr-TR" dirty="0"/>
              <a:t>Şimdi sol omzumuza aynı şeyi yapacağız. </a:t>
            </a:r>
          </a:p>
          <a:p>
            <a:r>
              <a:rPr lang="tr-TR" dirty="0"/>
              <a:t>Sol omzunuzu kulağınıza doğru kaldırmaya çalışın... </a:t>
            </a:r>
          </a:p>
          <a:p>
            <a:r>
              <a:rPr lang="tr-TR" dirty="0"/>
              <a:t>İyice kaldırın gerginliği hissedin... </a:t>
            </a:r>
          </a:p>
          <a:p>
            <a:r>
              <a:rPr lang="tr-TR" dirty="0"/>
              <a:t>Yavaş yavaş serbest bırakın, gevşemesini sağlayın... </a:t>
            </a:r>
          </a:p>
          <a:p>
            <a:r>
              <a:rPr lang="tr-TR" dirty="0"/>
              <a:t>Omzunuzdaki gevşemeyi hissedin... </a:t>
            </a:r>
          </a:p>
          <a:p>
            <a:r>
              <a:rPr lang="tr-TR" dirty="0"/>
              <a:t>Yavaşça derin bir nefes alın, nefesinizi tutun ve bırakın.</a:t>
            </a:r>
          </a:p>
          <a:p>
            <a:r>
              <a:rPr lang="tr-TR" dirty="0"/>
              <a:t> </a:t>
            </a:r>
          </a:p>
          <a:p>
            <a:r>
              <a:rPr lang="tr-TR" dirty="0"/>
              <a:t>Sağ ayağınızdaki kasları germeye çalışın, ayak parmaklarınızı iyice kıvırın ve bu gerginliği hissedin... </a:t>
            </a:r>
          </a:p>
          <a:p>
            <a:r>
              <a:rPr lang="tr-TR" dirty="0"/>
              <a:t>İyice hissedin... </a:t>
            </a:r>
          </a:p>
          <a:p>
            <a:r>
              <a:rPr lang="tr-TR" dirty="0"/>
              <a:t>Yavaş yavaş bırakın. </a:t>
            </a:r>
          </a:p>
          <a:p>
            <a:r>
              <a:rPr lang="tr-TR" dirty="0"/>
              <a:t>Tamamen gevşemesini sağlayın... </a:t>
            </a:r>
          </a:p>
          <a:p>
            <a:r>
              <a:rPr lang="tr-TR" dirty="0"/>
              <a:t>Bütün gerginliğin akıp gitmesini sağlayın. </a:t>
            </a:r>
          </a:p>
          <a:p>
            <a:r>
              <a:rPr lang="tr-TR" dirty="0"/>
              <a:t>Şimdi de sol ayağınızdaki kasları germeye çalışın. </a:t>
            </a:r>
          </a:p>
          <a:p>
            <a:r>
              <a:rPr lang="tr-TR" dirty="0"/>
              <a:t>Sol ayağınızın parmaklarını iyice kıvırın ve bu gerginliği hissedin. </a:t>
            </a:r>
          </a:p>
          <a:p>
            <a:r>
              <a:rPr lang="tr-TR" dirty="0"/>
              <a:t>İyice gerin... </a:t>
            </a:r>
          </a:p>
          <a:p>
            <a:r>
              <a:rPr lang="tr-TR" dirty="0"/>
              <a:t>Yavaş yavaş bırakın, tamamen gevşemesini sağlayın... Çok iyi..! </a:t>
            </a:r>
          </a:p>
          <a:p>
            <a:r>
              <a:rPr lang="tr-TR" dirty="0"/>
              <a:t>Yavaşça derin bir nefes alın, nefesinizi tutun ve bırakın.</a:t>
            </a:r>
          </a:p>
          <a:p>
            <a:r>
              <a:rPr lang="tr-TR" dirty="0"/>
              <a:t> </a:t>
            </a:r>
          </a:p>
          <a:p>
            <a:r>
              <a:rPr lang="tr-TR" dirty="0"/>
              <a:t>Şimdi aynı şeyi kalçalar ve bacaklarla yapacağız.... </a:t>
            </a:r>
          </a:p>
          <a:p>
            <a:r>
              <a:rPr lang="tr-TR" dirty="0"/>
              <a:t>Sol bacağınızı ve kalçanızı gerin... </a:t>
            </a:r>
          </a:p>
          <a:p>
            <a:r>
              <a:rPr lang="tr-TR" dirty="0"/>
              <a:t>İyice gerin... </a:t>
            </a:r>
          </a:p>
          <a:p>
            <a:r>
              <a:rPr lang="tr-TR" dirty="0"/>
              <a:t>Bu gerginliği hissedin... </a:t>
            </a:r>
          </a:p>
          <a:p>
            <a:r>
              <a:rPr lang="tr-TR" dirty="0"/>
              <a:t>Bırakın şimdi... </a:t>
            </a:r>
          </a:p>
          <a:p>
            <a:r>
              <a:rPr lang="tr-TR" dirty="0"/>
              <a:t>Yavaşça gevşetin, gevşemeyi hissedin... </a:t>
            </a:r>
          </a:p>
          <a:p>
            <a:r>
              <a:rPr lang="tr-TR" dirty="0"/>
              <a:t>Sol bacağınızı ve kalçanızı gerin.. </a:t>
            </a:r>
          </a:p>
          <a:p>
            <a:r>
              <a:rPr lang="tr-TR" dirty="0"/>
              <a:t>İyice gerin.. </a:t>
            </a:r>
          </a:p>
          <a:p>
            <a:r>
              <a:rPr lang="tr-TR" dirty="0"/>
              <a:t>Bu gerginliği hissedin... </a:t>
            </a:r>
          </a:p>
          <a:p>
            <a:r>
              <a:rPr lang="tr-TR" dirty="0"/>
              <a:t>Şimdi bırakın... </a:t>
            </a:r>
          </a:p>
          <a:p>
            <a:r>
              <a:rPr lang="tr-TR" dirty="0"/>
              <a:t>Yavaşça gevşetin ve gevşemeyi hissedin... </a:t>
            </a:r>
          </a:p>
          <a:p>
            <a:r>
              <a:rPr lang="tr-TR" dirty="0"/>
              <a:t>Bütün gerginlik vücudunuzda akıp gidiyor. </a:t>
            </a:r>
          </a:p>
          <a:p>
            <a:r>
              <a:rPr lang="tr-TR" dirty="0"/>
              <a:t>Yavaşça derin bir nefes alın, nefesinizi tutun ve bırakın.</a:t>
            </a:r>
          </a:p>
          <a:p>
            <a:r>
              <a:rPr lang="tr-TR" dirty="0"/>
              <a:t> </a:t>
            </a:r>
          </a:p>
          <a:p>
            <a:r>
              <a:rPr lang="tr-TR" dirty="0"/>
              <a:t>Şimdi yumruklarınızı, kollarınızı omuzlarınızı ayaklarınızı ve bacaklarınızı hep birlikte ve aynı anda gereceksiniz. </a:t>
            </a:r>
          </a:p>
          <a:p>
            <a:r>
              <a:rPr lang="tr-TR" dirty="0"/>
              <a:t>Yumruklarınızı sıkın. </a:t>
            </a:r>
          </a:p>
          <a:p>
            <a:r>
              <a:rPr lang="tr-TR" dirty="0"/>
              <a:t>Kollarınızı omuzlarınızı gerin. </a:t>
            </a:r>
          </a:p>
          <a:p>
            <a:r>
              <a:rPr lang="tr-TR" dirty="0"/>
              <a:t>Ayak parmaklarınızı, bacaklarınızı iyice gerin. </a:t>
            </a:r>
          </a:p>
          <a:p>
            <a:r>
              <a:rPr lang="tr-TR" dirty="0"/>
              <a:t>Daha kuvvetli gerin... </a:t>
            </a:r>
          </a:p>
          <a:p>
            <a:r>
              <a:rPr lang="tr-TR" dirty="0"/>
              <a:t>Öylece tutun… </a:t>
            </a:r>
          </a:p>
          <a:p>
            <a:r>
              <a:rPr lang="tr-TR" dirty="0"/>
              <a:t>Şimdi bırakın... </a:t>
            </a:r>
          </a:p>
          <a:p>
            <a:r>
              <a:rPr lang="tr-TR" dirty="0"/>
              <a:t>Tamamen bırakın…</a:t>
            </a:r>
          </a:p>
          <a:p>
            <a:r>
              <a:rPr lang="tr-TR" dirty="0"/>
              <a:t>İyice gevşetin... </a:t>
            </a:r>
          </a:p>
          <a:p>
            <a:r>
              <a:rPr lang="tr-TR" dirty="0"/>
              <a:t>Tüm vücudumuzu tatlı bir gevşeme kaplıyor... </a:t>
            </a:r>
          </a:p>
          <a:p>
            <a:r>
              <a:rPr lang="tr-TR" dirty="0"/>
              <a:t>Şimdi karın kaslarınızı kasın, iyice kasın, karnınızdaki gerginliği iyice gerginliği hissedin. </a:t>
            </a:r>
          </a:p>
          <a:p>
            <a:r>
              <a:rPr lang="tr-TR" dirty="0"/>
              <a:t>Serbest bırakın, tamamen gevşetin. </a:t>
            </a:r>
          </a:p>
          <a:p>
            <a:r>
              <a:rPr lang="tr-TR" dirty="0"/>
              <a:t>Karın kaslarınızın tamamen gevşediğini hissedin. </a:t>
            </a:r>
          </a:p>
          <a:p>
            <a:r>
              <a:rPr lang="tr-TR" dirty="0"/>
              <a:t>Karnınızın giderek yumuşadığını hissedin… Çok iyi..!</a:t>
            </a:r>
          </a:p>
          <a:p>
            <a:r>
              <a:rPr lang="tr-TR" dirty="0"/>
              <a:t> </a:t>
            </a:r>
          </a:p>
          <a:p>
            <a:r>
              <a:rPr lang="tr-TR" dirty="0"/>
              <a:t>Yavaşça derin bir nefes alın. </a:t>
            </a:r>
          </a:p>
          <a:p>
            <a:r>
              <a:rPr lang="tr-TR" dirty="0"/>
              <a:t>Nefesinizi tutun ve bırakın. </a:t>
            </a:r>
          </a:p>
          <a:p>
            <a:r>
              <a:rPr lang="tr-TR" dirty="0"/>
              <a:t>Başınızı çeneniz göğsünüze değecek şekilde öne doğru bükün. </a:t>
            </a:r>
          </a:p>
          <a:p>
            <a:r>
              <a:rPr lang="tr-TR" dirty="0"/>
              <a:t>Boynunuzdaki gerilimi hissedin… </a:t>
            </a:r>
          </a:p>
          <a:p>
            <a:r>
              <a:rPr lang="tr-TR" dirty="0"/>
              <a:t>Yavaşça serbest bırakın. </a:t>
            </a:r>
          </a:p>
          <a:p>
            <a:r>
              <a:rPr lang="tr-TR" dirty="0"/>
              <a:t>Gevşetin gevşemeyi hissedin.</a:t>
            </a:r>
          </a:p>
          <a:p>
            <a:r>
              <a:rPr lang="tr-TR" dirty="0"/>
              <a:t> </a:t>
            </a:r>
          </a:p>
          <a:p>
            <a:r>
              <a:rPr lang="tr-TR" dirty="0"/>
              <a:t>Dudaklarınızı olabildiğince sıkın. </a:t>
            </a:r>
          </a:p>
          <a:p>
            <a:r>
              <a:rPr lang="tr-TR" dirty="0"/>
              <a:t>Daha kuvvetli gerginliği hissedin. </a:t>
            </a:r>
          </a:p>
          <a:p>
            <a:r>
              <a:rPr lang="tr-TR" dirty="0"/>
              <a:t>Tamamen gevşetin. </a:t>
            </a:r>
          </a:p>
          <a:p>
            <a:r>
              <a:rPr lang="tr-TR" dirty="0"/>
              <a:t>Bu gevşemeyi hissedin. </a:t>
            </a:r>
          </a:p>
          <a:p>
            <a:r>
              <a:rPr lang="tr-TR" dirty="0"/>
              <a:t>Dişlerinizi iyice sıkın.. </a:t>
            </a:r>
          </a:p>
          <a:p>
            <a:r>
              <a:rPr lang="tr-TR" dirty="0"/>
              <a:t>Daha kuvvetli... </a:t>
            </a:r>
          </a:p>
          <a:p>
            <a:r>
              <a:rPr lang="tr-TR" dirty="0"/>
              <a:t>Gerginliği hissedin... </a:t>
            </a:r>
          </a:p>
          <a:p>
            <a:r>
              <a:rPr lang="tr-TR" dirty="0"/>
              <a:t>Şimdi bırakın. </a:t>
            </a:r>
          </a:p>
          <a:p>
            <a:r>
              <a:rPr lang="tr-TR" dirty="0"/>
              <a:t>Tamamen gevşetin... </a:t>
            </a:r>
          </a:p>
          <a:p>
            <a:r>
              <a:rPr lang="tr-TR" dirty="0"/>
              <a:t>Çene kaslarınızda gevşiyor... Çok iyi..! </a:t>
            </a:r>
          </a:p>
          <a:p>
            <a:r>
              <a:rPr lang="tr-TR" dirty="0"/>
              <a:t>Derin bir nefes alın... </a:t>
            </a:r>
          </a:p>
          <a:p>
            <a:r>
              <a:rPr lang="tr-TR" dirty="0"/>
              <a:t>Nefesinizi tutun ve bırakın...</a:t>
            </a:r>
          </a:p>
          <a:p>
            <a:r>
              <a:rPr lang="tr-TR" dirty="0"/>
              <a:t> </a:t>
            </a:r>
          </a:p>
          <a:p>
            <a:r>
              <a:rPr lang="tr-TR" dirty="0"/>
              <a:t>Şimdi alın kaslarınıza doğru ilerleyin. </a:t>
            </a:r>
          </a:p>
          <a:p>
            <a:r>
              <a:rPr lang="tr-TR" dirty="0"/>
              <a:t>Bir şeye canınız sıkılmış gibi alnınızı iyice kırıştırın... </a:t>
            </a:r>
          </a:p>
          <a:p>
            <a:r>
              <a:rPr lang="tr-TR" dirty="0"/>
              <a:t>Alnınızdaki gerginliği hissedin.... </a:t>
            </a:r>
          </a:p>
          <a:p>
            <a:r>
              <a:rPr lang="tr-TR" dirty="0"/>
              <a:t>Şimdi bırakın... </a:t>
            </a:r>
          </a:p>
          <a:p>
            <a:r>
              <a:rPr lang="tr-TR" dirty="0"/>
              <a:t>Tamamen gevşetin... Güzel..! </a:t>
            </a:r>
          </a:p>
          <a:p>
            <a:r>
              <a:rPr lang="tr-TR" dirty="0"/>
              <a:t>Sizi saran gevşemeyi, rahatlamayı hissedin.</a:t>
            </a:r>
          </a:p>
          <a:p>
            <a:r>
              <a:rPr lang="tr-TR" dirty="0"/>
              <a:t> </a:t>
            </a:r>
          </a:p>
          <a:p>
            <a:r>
              <a:rPr lang="tr-TR" dirty="0"/>
              <a:t>Gözlerinizi sıkı sıkı kapatın... </a:t>
            </a:r>
          </a:p>
          <a:p>
            <a:r>
              <a:rPr lang="tr-TR" dirty="0"/>
              <a:t>İyice sıkın...</a:t>
            </a:r>
          </a:p>
          <a:p>
            <a:r>
              <a:rPr lang="tr-TR" dirty="0"/>
              <a:t>Gözlerinizin etrafındaki gerilimi hissedin... </a:t>
            </a:r>
          </a:p>
          <a:p>
            <a:r>
              <a:rPr lang="tr-TR" dirty="0"/>
              <a:t>Şimdi gözlerinizi gevşetin. Tamamen bırakın...  Çok iyi... </a:t>
            </a:r>
          </a:p>
          <a:p>
            <a:r>
              <a:rPr lang="tr-TR" dirty="0"/>
              <a:t>Yavaşça derin bir nefes alın. </a:t>
            </a:r>
          </a:p>
          <a:p>
            <a:r>
              <a:rPr lang="tr-TR" dirty="0"/>
              <a:t>Yavaşça derin bir nefes alın, nefesinizi tutun ve bırakın.</a:t>
            </a:r>
          </a:p>
          <a:p>
            <a:r>
              <a:rPr lang="tr-TR" dirty="0"/>
              <a:t> </a:t>
            </a:r>
          </a:p>
          <a:p>
            <a:r>
              <a:rPr lang="tr-TR" dirty="0"/>
              <a:t>Şimdi son kez tüm vücudunuzu gereceksiniz. </a:t>
            </a:r>
          </a:p>
          <a:p>
            <a:r>
              <a:rPr lang="tr-TR" dirty="0"/>
              <a:t>Kollarınızı, bacaklarınızı, ayaklarınızı, dudaklarınızı, alnınızı hep birlikte gereceksiniz. </a:t>
            </a:r>
          </a:p>
          <a:p>
            <a:r>
              <a:rPr lang="tr-TR" dirty="0"/>
              <a:t>Tüm vücudunuz gerilmeli... </a:t>
            </a:r>
          </a:p>
          <a:p>
            <a:r>
              <a:rPr lang="tr-TR" dirty="0"/>
              <a:t>Başlayın...  </a:t>
            </a:r>
          </a:p>
          <a:p>
            <a:r>
              <a:rPr lang="tr-TR" dirty="0"/>
              <a:t>İyice gerilin... </a:t>
            </a:r>
          </a:p>
          <a:p>
            <a:r>
              <a:rPr lang="tr-TR" dirty="0"/>
              <a:t>Tüm vücudunuz gerilsin. </a:t>
            </a:r>
          </a:p>
          <a:p>
            <a:r>
              <a:rPr lang="tr-TR" dirty="0"/>
              <a:t>Şimdi yavaşça bırakın. </a:t>
            </a:r>
          </a:p>
          <a:p>
            <a:r>
              <a:rPr lang="tr-TR" dirty="0"/>
              <a:t>Tüm vücudunuzu gevşetin. </a:t>
            </a:r>
          </a:p>
          <a:p>
            <a:r>
              <a:rPr lang="tr-TR" dirty="0"/>
              <a:t>İyice gevşetin... Çok iyi. Yavaşça derin bir nefes alın, nefesinizi tutun ve bırakın.</a:t>
            </a:r>
          </a:p>
          <a:p>
            <a:r>
              <a:rPr lang="tr-TR" dirty="0"/>
              <a:t> </a:t>
            </a:r>
          </a:p>
          <a:p>
            <a:r>
              <a:rPr lang="tr-TR" dirty="0"/>
              <a:t>Vücudunuz tamamen gevşedi.. Sakin, rahat ve huzur dolusunuz. Tüm gerginlikler vücudunuzdan akıp gitti. Enerji dolusunuz. Zihniniz pırıl pırıl ve berrak. Kendinizi formda hissediyorsunuz.</a:t>
            </a:r>
          </a:p>
          <a:p>
            <a:r>
              <a:rPr lang="tr-TR" dirty="0"/>
              <a:t> </a:t>
            </a:r>
          </a:p>
          <a:p>
            <a:r>
              <a:rPr lang="tr-TR" dirty="0"/>
              <a:t>Şimdi artık gözlerinizi yavaşça açabilirsiniz.</a:t>
            </a:r>
          </a:p>
          <a:p>
            <a:endParaRPr lang="tr-TR" dirty="0"/>
          </a:p>
        </p:txBody>
      </p:sp>
      <p:sp>
        <p:nvSpPr>
          <p:cNvPr id="4" name="3 Slayt Numarası Yer Tutucusu"/>
          <p:cNvSpPr>
            <a:spLocks noGrp="1"/>
          </p:cNvSpPr>
          <p:nvPr>
            <p:ph type="sldNum" sz="quarter" idx="10"/>
          </p:nvPr>
        </p:nvSpPr>
        <p:spPr/>
        <p:txBody>
          <a:bodyPr/>
          <a:lstStyle/>
          <a:p>
            <a:fld id="{CE4C366D-1222-47BB-9194-535A96A33095}" type="slidenum">
              <a:rPr lang="tr-TR" smtClean="0"/>
              <a:pPr/>
              <a:t>33</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25000" lnSpcReduction="20000"/>
          </a:bodyPr>
          <a:lstStyle/>
          <a:p>
            <a:r>
              <a:rPr lang="tr-TR" b="1" dirty="0"/>
              <a:t>Eğitimci yumuşak ve rahatlatıcı bir ses tonu ile katılımcılara şu yönergeleri vermelidir:</a:t>
            </a:r>
          </a:p>
          <a:p>
            <a:endParaRPr lang="tr-TR" dirty="0"/>
          </a:p>
          <a:p>
            <a:r>
              <a:rPr lang="tr-TR" dirty="0">
                <a:solidFill>
                  <a:schemeClr val="bg1"/>
                </a:solidFill>
              </a:rPr>
              <a:t>Ciğerlerinizin bir balon gibi olduğunu hayal edin. Şimdi sönen bir balonda olduğu gibi yavaşça ve zorlamadan içinizdeki havayı boşaltın. </a:t>
            </a:r>
            <a:r>
              <a:rPr lang="tr-TR" dirty="0"/>
              <a:t>Artık ciğerleriniz boşaldı. </a:t>
            </a:r>
          </a:p>
          <a:p>
            <a:r>
              <a:rPr lang="tr-TR" dirty="0"/>
              <a:t>Nefes almadan iki saniye bekleyin. </a:t>
            </a:r>
          </a:p>
          <a:p>
            <a:r>
              <a:rPr lang="tr-TR" dirty="0"/>
              <a:t>Tekrar yavaşça derin derin nefes alın, tutun ve verin, bütün vücudunuzun gevşediğini hissedin... Çok güzel...!</a:t>
            </a:r>
          </a:p>
          <a:p>
            <a:r>
              <a:rPr lang="tr-TR" dirty="0"/>
              <a:t> </a:t>
            </a:r>
          </a:p>
          <a:p>
            <a:r>
              <a:rPr lang="tr-TR" dirty="0"/>
              <a:t>Şimdi bu egzersizi tekrar edelim; </a:t>
            </a:r>
          </a:p>
          <a:p>
            <a:r>
              <a:rPr lang="tr-TR" dirty="0"/>
              <a:t>Derin bir nefes alın... </a:t>
            </a:r>
          </a:p>
          <a:p>
            <a:r>
              <a:rPr lang="tr-TR" dirty="0"/>
              <a:t>Nefesinizi tutun... </a:t>
            </a:r>
          </a:p>
          <a:p>
            <a:r>
              <a:rPr lang="tr-TR" dirty="0"/>
              <a:t>Yavaşça verin... </a:t>
            </a:r>
          </a:p>
          <a:p>
            <a:r>
              <a:rPr lang="tr-TR" dirty="0"/>
              <a:t>Tüm vücudunuz gevşiyor... </a:t>
            </a:r>
          </a:p>
          <a:p>
            <a:r>
              <a:rPr lang="tr-TR" dirty="0"/>
              <a:t>Sakin, rahat ve huzur dolusunuz... </a:t>
            </a:r>
          </a:p>
          <a:p>
            <a:r>
              <a:rPr lang="tr-TR" dirty="0"/>
              <a:t>Nefesinizi her verişte, sizi kaplayan gevşeme duygusunu hissedin... </a:t>
            </a:r>
          </a:p>
          <a:p>
            <a:r>
              <a:rPr lang="tr-TR" dirty="0"/>
              <a:t>Gerilimin yerini alan derin huzuru hissedin...</a:t>
            </a:r>
          </a:p>
          <a:p>
            <a:r>
              <a:rPr lang="tr-TR" dirty="0"/>
              <a:t> </a:t>
            </a:r>
          </a:p>
          <a:p>
            <a:r>
              <a:rPr lang="tr-TR" dirty="0"/>
              <a:t>Kaslarımızı gevşetme çalışmasına geçelim. </a:t>
            </a:r>
          </a:p>
          <a:p>
            <a:r>
              <a:rPr lang="tr-TR" dirty="0"/>
              <a:t>En rahat olduğunuz şekli alın.</a:t>
            </a:r>
          </a:p>
          <a:p>
            <a:r>
              <a:rPr lang="tr-TR" b="1" dirty="0"/>
              <a:t>Bacak bacak üstüne atmayın.</a:t>
            </a:r>
          </a:p>
          <a:p>
            <a:r>
              <a:rPr lang="tr-TR" dirty="0"/>
              <a:t> </a:t>
            </a:r>
          </a:p>
          <a:p>
            <a:r>
              <a:rPr lang="tr-TR" dirty="0"/>
              <a:t>Gözlerinizi kapatın... </a:t>
            </a:r>
          </a:p>
          <a:p>
            <a:r>
              <a:rPr lang="tr-TR" dirty="0"/>
              <a:t>Daha önce öğrendiğiniz gibi derin bir nefes alın, nefesinizi tutun ve verin... </a:t>
            </a:r>
          </a:p>
          <a:p>
            <a:r>
              <a:rPr lang="tr-TR" dirty="0"/>
              <a:t>İki yumruğunuzu da sıkın... </a:t>
            </a:r>
          </a:p>
          <a:p>
            <a:r>
              <a:rPr lang="tr-TR" dirty="0"/>
              <a:t>İyice sıkın... </a:t>
            </a:r>
          </a:p>
          <a:p>
            <a:r>
              <a:rPr lang="tr-TR" dirty="0"/>
              <a:t>Yumruklarınızın ve ellerinizin gerginliğini hissedin... </a:t>
            </a:r>
          </a:p>
          <a:p>
            <a:r>
              <a:rPr lang="tr-TR" dirty="0"/>
              <a:t>Şimdi gevşetin... </a:t>
            </a:r>
          </a:p>
          <a:p>
            <a:r>
              <a:rPr lang="tr-TR" dirty="0"/>
              <a:t>Bu gerginliğin yavaş yavaş ortadan kalktığını hissedin... Çok iyi... </a:t>
            </a:r>
          </a:p>
          <a:p>
            <a:r>
              <a:rPr lang="tr-TR" dirty="0"/>
              <a:t>Ellerinizin ne kadar gevşediğini hissedin... </a:t>
            </a:r>
          </a:p>
          <a:p>
            <a:r>
              <a:rPr lang="tr-TR" dirty="0"/>
              <a:t>Yavaşça derin bir nefes... </a:t>
            </a:r>
          </a:p>
          <a:p>
            <a:r>
              <a:rPr lang="tr-TR" dirty="0"/>
              <a:t>Nefesinizi tutun ve bırakın.</a:t>
            </a:r>
          </a:p>
          <a:p>
            <a:r>
              <a:rPr lang="tr-TR" dirty="0"/>
              <a:t> </a:t>
            </a:r>
          </a:p>
          <a:p>
            <a:r>
              <a:rPr lang="tr-TR" dirty="0"/>
              <a:t>Şimdi kollarınızı ve yumruklarınızı birlikte sıkacaksınız. </a:t>
            </a:r>
          </a:p>
          <a:p>
            <a:r>
              <a:rPr lang="tr-TR" dirty="0"/>
              <a:t>Başlayın ve iyice sıkın... </a:t>
            </a:r>
          </a:p>
          <a:p>
            <a:r>
              <a:rPr lang="tr-TR" dirty="0"/>
              <a:t>Ellerinizdeki ve kollarınızdaki gerginliği hissedin... </a:t>
            </a:r>
          </a:p>
          <a:p>
            <a:r>
              <a:rPr lang="tr-TR" dirty="0"/>
              <a:t>Serbest bırakın... Tamamen gevşek bırakın... </a:t>
            </a:r>
          </a:p>
          <a:p>
            <a:r>
              <a:rPr lang="tr-TR" dirty="0"/>
              <a:t>Ne kadar gevşediğinizi hissedin... Çok iyi… !  </a:t>
            </a:r>
          </a:p>
          <a:p>
            <a:r>
              <a:rPr lang="tr-TR" dirty="0"/>
              <a:t>Yavaşça derin bir nefes alın, nefesinizi tutun ve bırakın.</a:t>
            </a:r>
          </a:p>
          <a:p>
            <a:r>
              <a:rPr lang="tr-TR" dirty="0"/>
              <a:t> </a:t>
            </a:r>
          </a:p>
          <a:p>
            <a:r>
              <a:rPr lang="tr-TR" dirty="0"/>
              <a:t>Sağ omzunuzu kulağınıza doğru kaldırmaya çalışın, iyice kaldırın... </a:t>
            </a:r>
          </a:p>
          <a:p>
            <a:r>
              <a:rPr lang="tr-TR" dirty="0"/>
              <a:t>Şimdi gerginliği hissedeceksiniz. </a:t>
            </a:r>
          </a:p>
          <a:p>
            <a:r>
              <a:rPr lang="tr-TR" dirty="0"/>
              <a:t>Yavaş yavaş serbest bırakın... </a:t>
            </a:r>
          </a:p>
          <a:p>
            <a:r>
              <a:rPr lang="tr-TR" dirty="0"/>
              <a:t>Tamamen gevşemesini sağlayın... </a:t>
            </a:r>
          </a:p>
          <a:p>
            <a:r>
              <a:rPr lang="tr-TR" dirty="0"/>
              <a:t>Omzunuzdaki gevşemeyi hissedin... </a:t>
            </a:r>
          </a:p>
          <a:p>
            <a:r>
              <a:rPr lang="tr-TR" dirty="0"/>
              <a:t>Şimdi sol omzumuza aynı şeyi yapacağız. </a:t>
            </a:r>
          </a:p>
          <a:p>
            <a:r>
              <a:rPr lang="tr-TR" dirty="0"/>
              <a:t>Sol omzunuzu kulağınıza doğru kaldırmaya çalışın... </a:t>
            </a:r>
          </a:p>
          <a:p>
            <a:r>
              <a:rPr lang="tr-TR" dirty="0"/>
              <a:t>İyice kaldırın gerginliği hissedin... </a:t>
            </a:r>
          </a:p>
          <a:p>
            <a:r>
              <a:rPr lang="tr-TR" dirty="0"/>
              <a:t>Yavaş yavaş serbest bırakın, gevşemesini sağlayın... </a:t>
            </a:r>
          </a:p>
          <a:p>
            <a:r>
              <a:rPr lang="tr-TR" dirty="0"/>
              <a:t>Omzunuzdaki gevşemeyi hissedin... </a:t>
            </a:r>
          </a:p>
          <a:p>
            <a:r>
              <a:rPr lang="tr-TR" dirty="0"/>
              <a:t>Yavaşça derin bir nefes alın, nefesinizi tutun ve bırakın.</a:t>
            </a:r>
          </a:p>
          <a:p>
            <a:r>
              <a:rPr lang="tr-TR" dirty="0"/>
              <a:t> </a:t>
            </a:r>
          </a:p>
          <a:p>
            <a:r>
              <a:rPr lang="tr-TR" dirty="0"/>
              <a:t>Sağ ayağınızdaki kasları germeye çalışın, ayak parmaklarınızı iyice kıvırın ve bu gerginliği hissedin... </a:t>
            </a:r>
          </a:p>
          <a:p>
            <a:r>
              <a:rPr lang="tr-TR" dirty="0"/>
              <a:t>İyice hissedin... </a:t>
            </a:r>
          </a:p>
          <a:p>
            <a:r>
              <a:rPr lang="tr-TR" dirty="0"/>
              <a:t>Yavaş yavaş bırakın. </a:t>
            </a:r>
          </a:p>
          <a:p>
            <a:r>
              <a:rPr lang="tr-TR" dirty="0"/>
              <a:t>Tamamen gevşemesini sağlayın... </a:t>
            </a:r>
          </a:p>
          <a:p>
            <a:r>
              <a:rPr lang="tr-TR" dirty="0"/>
              <a:t>Bütün gerginliğin akıp gitmesini sağlayın. </a:t>
            </a:r>
          </a:p>
          <a:p>
            <a:r>
              <a:rPr lang="tr-TR" dirty="0"/>
              <a:t>Şimdi de sol ayağınızdaki kasları germeye çalışın. </a:t>
            </a:r>
          </a:p>
          <a:p>
            <a:r>
              <a:rPr lang="tr-TR" dirty="0"/>
              <a:t>Sol ayağınızın parmaklarını iyice kıvırın ve bu gerginliği hissedin. </a:t>
            </a:r>
          </a:p>
          <a:p>
            <a:r>
              <a:rPr lang="tr-TR" dirty="0"/>
              <a:t>İyice gerin... </a:t>
            </a:r>
          </a:p>
          <a:p>
            <a:r>
              <a:rPr lang="tr-TR" dirty="0"/>
              <a:t>Yavaş yavaş bırakın, tamamen gevşemesini sağlayın... Çok iyi..! </a:t>
            </a:r>
          </a:p>
          <a:p>
            <a:r>
              <a:rPr lang="tr-TR" dirty="0"/>
              <a:t>Yavaşça derin bir nefes alın, nefesinizi tutun ve bırakın.</a:t>
            </a:r>
          </a:p>
          <a:p>
            <a:r>
              <a:rPr lang="tr-TR" dirty="0"/>
              <a:t> </a:t>
            </a:r>
          </a:p>
          <a:p>
            <a:r>
              <a:rPr lang="tr-TR" dirty="0"/>
              <a:t>Şimdi aynı şeyi kalçalar ve bacaklarla yapacağız.... </a:t>
            </a:r>
          </a:p>
          <a:p>
            <a:r>
              <a:rPr lang="tr-TR" dirty="0"/>
              <a:t>Sol bacağınızı ve kalçanızı gerin... </a:t>
            </a:r>
          </a:p>
          <a:p>
            <a:r>
              <a:rPr lang="tr-TR" dirty="0"/>
              <a:t>İyice gerin... </a:t>
            </a:r>
          </a:p>
          <a:p>
            <a:r>
              <a:rPr lang="tr-TR" dirty="0"/>
              <a:t>Bu gerginliği hissedin... </a:t>
            </a:r>
          </a:p>
          <a:p>
            <a:r>
              <a:rPr lang="tr-TR" dirty="0"/>
              <a:t>Bırakın şimdi... </a:t>
            </a:r>
          </a:p>
          <a:p>
            <a:r>
              <a:rPr lang="tr-TR" dirty="0"/>
              <a:t>Yavaşça gevşetin, gevşemeyi hissedin... </a:t>
            </a:r>
          </a:p>
          <a:p>
            <a:r>
              <a:rPr lang="tr-TR" dirty="0"/>
              <a:t>Sol bacağınızı ve kalçanızı gerin.. </a:t>
            </a:r>
          </a:p>
          <a:p>
            <a:r>
              <a:rPr lang="tr-TR" dirty="0"/>
              <a:t>İyice gerin.. </a:t>
            </a:r>
          </a:p>
          <a:p>
            <a:r>
              <a:rPr lang="tr-TR" dirty="0"/>
              <a:t>Bu gerginliği hissedin... </a:t>
            </a:r>
          </a:p>
          <a:p>
            <a:r>
              <a:rPr lang="tr-TR" dirty="0"/>
              <a:t>Şimdi bırakın... </a:t>
            </a:r>
          </a:p>
          <a:p>
            <a:r>
              <a:rPr lang="tr-TR" dirty="0"/>
              <a:t>Yavaşça gevşetin ve gevşemeyi hissedin... </a:t>
            </a:r>
          </a:p>
          <a:p>
            <a:r>
              <a:rPr lang="tr-TR" dirty="0"/>
              <a:t>Bütün gerginlik vücudunuzda akıp gidiyor. </a:t>
            </a:r>
          </a:p>
          <a:p>
            <a:r>
              <a:rPr lang="tr-TR" dirty="0"/>
              <a:t>Yavaşça derin bir nefes alın, nefesinizi tutun ve bırakın.</a:t>
            </a:r>
          </a:p>
          <a:p>
            <a:r>
              <a:rPr lang="tr-TR" dirty="0"/>
              <a:t> </a:t>
            </a:r>
          </a:p>
          <a:p>
            <a:r>
              <a:rPr lang="tr-TR" dirty="0"/>
              <a:t>Şimdi yumruklarınızı, kollarınızı omuzlarınızı ayaklarınızı ve bacaklarınızı hep birlikte ve aynı anda gereceksiniz. </a:t>
            </a:r>
          </a:p>
          <a:p>
            <a:r>
              <a:rPr lang="tr-TR" dirty="0"/>
              <a:t>Yumruklarınızı sıkın. </a:t>
            </a:r>
          </a:p>
          <a:p>
            <a:r>
              <a:rPr lang="tr-TR" dirty="0"/>
              <a:t>Kollarınızı omuzlarınızı gerin. </a:t>
            </a:r>
          </a:p>
          <a:p>
            <a:r>
              <a:rPr lang="tr-TR" dirty="0"/>
              <a:t>Ayak parmaklarınızı, bacaklarınızı iyice gerin. </a:t>
            </a:r>
          </a:p>
          <a:p>
            <a:r>
              <a:rPr lang="tr-TR" dirty="0"/>
              <a:t>Daha kuvvetli gerin... </a:t>
            </a:r>
          </a:p>
          <a:p>
            <a:r>
              <a:rPr lang="tr-TR" dirty="0"/>
              <a:t>Öylece tutun… </a:t>
            </a:r>
          </a:p>
          <a:p>
            <a:r>
              <a:rPr lang="tr-TR" dirty="0"/>
              <a:t>Şimdi bırakın... </a:t>
            </a:r>
          </a:p>
          <a:p>
            <a:r>
              <a:rPr lang="tr-TR" dirty="0"/>
              <a:t>Tamamen bırakın…</a:t>
            </a:r>
          </a:p>
          <a:p>
            <a:r>
              <a:rPr lang="tr-TR" dirty="0"/>
              <a:t>İyice gevşetin... </a:t>
            </a:r>
          </a:p>
          <a:p>
            <a:r>
              <a:rPr lang="tr-TR" dirty="0"/>
              <a:t>Tüm vücudumuzu tatlı bir gevşeme kaplıyor... </a:t>
            </a:r>
          </a:p>
          <a:p>
            <a:r>
              <a:rPr lang="tr-TR" dirty="0"/>
              <a:t>Şimdi karın kaslarınızı kasın, iyice kasın, karnınızdaki gerginliği iyice gerginliği hissedin. </a:t>
            </a:r>
          </a:p>
          <a:p>
            <a:r>
              <a:rPr lang="tr-TR" dirty="0"/>
              <a:t>Serbest bırakın, tamamen gevşetin. </a:t>
            </a:r>
          </a:p>
          <a:p>
            <a:r>
              <a:rPr lang="tr-TR" dirty="0"/>
              <a:t>Karın kaslarınızın tamamen gevşediğini hissedin. </a:t>
            </a:r>
          </a:p>
          <a:p>
            <a:r>
              <a:rPr lang="tr-TR" dirty="0"/>
              <a:t>Karnınızın giderek yumuşadığını hissedin… Çok iyi..!</a:t>
            </a:r>
          </a:p>
          <a:p>
            <a:r>
              <a:rPr lang="tr-TR" dirty="0"/>
              <a:t> </a:t>
            </a:r>
          </a:p>
          <a:p>
            <a:r>
              <a:rPr lang="tr-TR" dirty="0"/>
              <a:t>Yavaşça derin bir nefes alın. </a:t>
            </a:r>
          </a:p>
          <a:p>
            <a:r>
              <a:rPr lang="tr-TR" dirty="0"/>
              <a:t>Nefesinizi tutun ve bırakın. </a:t>
            </a:r>
          </a:p>
          <a:p>
            <a:r>
              <a:rPr lang="tr-TR" dirty="0"/>
              <a:t>Başınızı çeneniz göğsünüze değecek şekilde öne doğru bükün. </a:t>
            </a:r>
          </a:p>
          <a:p>
            <a:r>
              <a:rPr lang="tr-TR" dirty="0"/>
              <a:t>Boynunuzdaki gerilimi hissedin… </a:t>
            </a:r>
          </a:p>
          <a:p>
            <a:r>
              <a:rPr lang="tr-TR" dirty="0"/>
              <a:t>Yavaşça serbest bırakın. </a:t>
            </a:r>
          </a:p>
          <a:p>
            <a:r>
              <a:rPr lang="tr-TR" dirty="0"/>
              <a:t>Gevşetin gevşemeyi hissedin.</a:t>
            </a:r>
          </a:p>
          <a:p>
            <a:r>
              <a:rPr lang="tr-TR" dirty="0"/>
              <a:t> </a:t>
            </a:r>
          </a:p>
          <a:p>
            <a:r>
              <a:rPr lang="tr-TR" dirty="0"/>
              <a:t>Dudaklarınızı olabildiğince sıkın. </a:t>
            </a:r>
          </a:p>
          <a:p>
            <a:r>
              <a:rPr lang="tr-TR" dirty="0"/>
              <a:t>Daha kuvvetli gerginliği hissedin. </a:t>
            </a:r>
          </a:p>
          <a:p>
            <a:r>
              <a:rPr lang="tr-TR" dirty="0"/>
              <a:t>Tamamen gevşetin. </a:t>
            </a:r>
          </a:p>
          <a:p>
            <a:r>
              <a:rPr lang="tr-TR" dirty="0"/>
              <a:t>Bu gevşemeyi hissedin. </a:t>
            </a:r>
          </a:p>
          <a:p>
            <a:r>
              <a:rPr lang="tr-TR" dirty="0"/>
              <a:t>Dişlerinizi iyice sıkın.. </a:t>
            </a:r>
          </a:p>
          <a:p>
            <a:r>
              <a:rPr lang="tr-TR" dirty="0"/>
              <a:t>Daha kuvvetli... </a:t>
            </a:r>
          </a:p>
          <a:p>
            <a:r>
              <a:rPr lang="tr-TR" dirty="0"/>
              <a:t>Gerginliği hissedin... </a:t>
            </a:r>
          </a:p>
          <a:p>
            <a:r>
              <a:rPr lang="tr-TR" dirty="0"/>
              <a:t>Şimdi bırakın. </a:t>
            </a:r>
          </a:p>
          <a:p>
            <a:r>
              <a:rPr lang="tr-TR" dirty="0"/>
              <a:t>Tamamen gevşetin... </a:t>
            </a:r>
          </a:p>
          <a:p>
            <a:r>
              <a:rPr lang="tr-TR" dirty="0"/>
              <a:t>Çene kaslarınızda gevşiyor... Çok iyi..! </a:t>
            </a:r>
          </a:p>
          <a:p>
            <a:r>
              <a:rPr lang="tr-TR" dirty="0"/>
              <a:t>Derin bir nefes alın... </a:t>
            </a:r>
          </a:p>
          <a:p>
            <a:r>
              <a:rPr lang="tr-TR" dirty="0"/>
              <a:t>Nefesinizi tutun ve bırakın...</a:t>
            </a:r>
          </a:p>
          <a:p>
            <a:r>
              <a:rPr lang="tr-TR" dirty="0"/>
              <a:t> </a:t>
            </a:r>
          </a:p>
          <a:p>
            <a:r>
              <a:rPr lang="tr-TR" dirty="0"/>
              <a:t>Şimdi alın kaslarınıza doğru ilerleyin. </a:t>
            </a:r>
          </a:p>
          <a:p>
            <a:r>
              <a:rPr lang="tr-TR" dirty="0"/>
              <a:t>Bir şeye canınız sıkılmış gibi alnınızı iyice kırıştırın... </a:t>
            </a:r>
          </a:p>
          <a:p>
            <a:r>
              <a:rPr lang="tr-TR" dirty="0"/>
              <a:t>Alnınızdaki gerginliği hissedin.... </a:t>
            </a:r>
          </a:p>
          <a:p>
            <a:r>
              <a:rPr lang="tr-TR" dirty="0"/>
              <a:t>Şimdi bırakın... </a:t>
            </a:r>
          </a:p>
          <a:p>
            <a:r>
              <a:rPr lang="tr-TR" dirty="0"/>
              <a:t>Tamamen gevşetin... Güzel..! </a:t>
            </a:r>
          </a:p>
          <a:p>
            <a:r>
              <a:rPr lang="tr-TR" dirty="0"/>
              <a:t>Sizi saran gevşemeyi, rahatlamayı hissedin.</a:t>
            </a:r>
          </a:p>
          <a:p>
            <a:r>
              <a:rPr lang="tr-TR" dirty="0"/>
              <a:t> </a:t>
            </a:r>
          </a:p>
          <a:p>
            <a:r>
              <a:rPr lang="tr-TR" dirty="0"/>
              <a:t>Gözlerinizi sıkı sıkı kapatın... </a:t>
            </a:r>
          </a:p>
          <a:p>
            <a:r>
              <a:rPr lang="tr-TR" dirty="0"/>
              <a:t>İyice sıkın...</a:t>
            </a:r>
          </a:p>
          <a:p>
            <a:r>
              <a:rPr lang="tr-TR" dirty="0"/>
              <a:t>Gözlerinizin etrafındaki gerilimi hissedin... </a:t>
            </a:r>
          </a:p>
          <a:p>
            <a:r>
              <a:rPr lang="tr-TR" dirty="0"/>
              <a:t>Şimdi gözlerinizi gevşetin. Tamamen bırakın...  Çok iyi... </a:t>
            </a:r>
          </a:p>
          <a:p>
            <a:r>
              <a:rPr lang="tr-TR" dirty="0"/>
              <a:t>Yavaşça derin bir nefes alın. </a:t>
            </a:r>
          </a:p>
          <a:p>
            <a:r>
              <a:rPr lang="tr-TR" dirty="0"/>
              <a:t>Yavaşça derin bir nefes alın, nefesinizi tutun ve bırakın.</a:t>
            </a:r>
          </a:p>
          <a:p>
            <a:r>
              <a:rPr lang="tr-TR" dirty="0"/>
              <a:t> </a:t>
            </a:r>
          </a:p>
          <a:p>
            <a:r>
              <a:rPr lang="tr-TR" dirty="0"/>
              <a:t>Şimdi son kez tüm vücudunuzu gereceksiniz. </a:t>
            </a:r>
          </a:p>
          <a:p>
            <a:r>
              <a:rPr lang="tr-TR" dirty="0"/>
              <a:t>Kollarınızı, bacaklarınızı, ayaklarınızı, dudaklarınızı, alnınızı hep birlikte gereceksiniz. </a:t>
            </a:r>
          </a:p>
          <a:p>
            <a:r>
              <a:rPr lang="tr-TR" dirty="0"/>
              <a:t>Tüm vücudunuz gerilmeli... </a:t>
            </a:r>
          </a:p>
          <a:p>
            <a:r>
              <a:rPr lang="tr-TR" dirty="0"/>
              <a:t>Başlayın...  </a:t>
            </a:r>
          </a:p>
          <a:p>
            <a:r>
              <a:rPr lang="tr-TR" dirty="0"/>
              <a:t>İyice gerilin... </a:t>
            </a:r>
          </a:p>
          <a:p>
            <a:r>
              <a:rPr lang="tr-TR" dirty="0"/>
              <a:t>Tüm vücudunuz gerilsin. </a:t>
            </a:r>
          </a:p>
          <a:p>
            <a:r>
              <a:rPr lang="tr-TR" dirty="0"/>
              <a:t>Şimdi yavaşça bırakın. </a:t>
            </a:r>
          </a:p>
          <a:p>
            <a:r>
              <a:rPr lang="tr-TR" dirty="0"/>
              <a:t>Tüm vücudunuzu gevşetin. </a:t>
            </a:r>
          </a:p>
          <a:p>
            <a:r>
              <a:rPr lang="tr-TR" dirty="0"/>
              <a:t>İyice gevşetin... Çok iyi. Yavaşça derin bir nefes alın, nefesinizi tutun ve bırakın.</a:t>
            </a:r>
          </a:p>
          <a:p>
            <a:r>
              <a:rPr lang="tr-TR" dirty="0"/>
              <a:t> </a:t>
            </a:r>
          </a:p>
          <a:p>
            <a:r>
              <a:rPr lang="tr-TR" dirty="0"/>
              <a:t>Vücudunuz tamamen gevşedi.. Sakin, rahat ve huzur dolusunuz. Tüm gerginlikler vücudunuzdan akıp gitti. Enerji dolusunuz. Zihniniz pırıl pırıl ve berrak. Kendinizi formda hissediyorsunuz.</a:t>
            </a:r>
          </a:p>
          <a:p>
            <a:r>
              <a:rPr lang="tr-TR" dirty="0"/>
              <a:t> </a:t>
            </a:r>
          </a:p>
          <a:p>
            <a:r>
              <a:rPr lang="tr-TR" dirty="0"/>
              <a:t>Şimdi artık gözlerinizi yavaşça açabilirsiniz.</a:t>
            </a:r>
          </a:p>
          <a:p>
            <a:endParaRPr lang="tr-TR" dirty="0"/>
          </a:p>
        </p:txBody>
      </p:sp>
      <p:sp>
        <p:nvSpPr>
          <p:cNvPr id="4" name="3 Slayt Numarası Yer Tutucusu"/>
          <p:cNvSpPr>
            <a:spLocks noGrp="1"/>
          </p:cNvSpPr>
          <p:nvPr>
            <p:ph type="sldNum" sz="quarter" idx="10"/>
          </p:nvPr>
        </p:nvSpPr>
        <p:spPr/>
        <p:txBody>
          <a:bodyPr/>
          <a:lstStyle/>
          <a:p>
            <a:fld id="{CE4C366D-1222-47BB-9194-535A96A33095}" type="slidenum">
              <a:rPr lang="tr-TR" smtClean="0"/>
              <a:pPr/>
              <a:t>34</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25000" lnSpcReduction="20000"/>
          </a:bodyPr>
          <a:lstStyle/>
          <a:p>
            <a:r>
              <a:rPr lang="tr-TR" b="1" dirty="0"/>
              <a:t>Eğitimci yumuşak ve rahatlatıcı bir ses tonu ile katılımcılara şu yönergeleri vermelidir:</a:t>
            </a:r>
          </a:p>
          <a:p>
            <a:endParaRPr lang="tr-TR" dirty="0"/>
          </a:p>
          <a:p>
            <a:r>
              <a:rPr lang="tr-TR" dirty="0">
                <a:solidFill>
                  <a:schemeClr val="bg1"/>
                </a:solidFill>
              </a:rPr>
              <a:t>Ciğerlerinizin bir balon gibi olduğunu hayal edin. Şimdi sönen bir balonda olduğu gibi yavaşça ve zorlamadan içinizdeki havayı boşaltın. </a:t>
            </a:r>
            <a:r>
              <a:rPr lang="tr-TR" dirty="0"/>
              <a:t>Artık ciğerleriniz boşaldı. </a:t>
            </a:r>
          </a:p>
          <a:p>
            <a:r>
              <a:rPr lang="tr-TR" dirty="0"/>
              <a:t>Nefes almadan iki saniye bekleyin. </a:t>
            </a:r>
          </a:p>
          <a:p>
            <a:r>
              <a:rPr lang="tr-TR" dirty="0"/>
              <a:t>Tekrar yavaşça derin derin nefes alın, tutun ve verin, bütün vücudunuzun gevşediğini hissedin... Çok güzel...!</a:t>
            </a:r>
          </a:p>
          <a:p>
            <a:r>
              <a:rPr lang="tr-TR" dirty="0"/>
              <a:t> </a:t>
            </a:r>
          </a:p>
          <a:p>
            <a:r>
              <a:rPr lang="tr-TR" dirty="0"/>
              <a:t>Şimdi bu egzersizi tekrar edelim; </a:t>
            </a:r>
          </a:p>
          <a:p>
            <a:r>
              <a:rPr lang="tr-TR" dirty="0"/>
              <a:t>Derin bir nefes alın... </a:t>
            </a:r>
          </a:p>
          <a:p>
            <a:r>
              <a:rPr lang="tr-TR" dirty="0"/>
              <a:t>Nefesinizi tutun... </a:t>
            </a:r>
          </a:p>
          <a:p>
            <a:r>
              <a:rPr lang="tr-TR" dirty="0"/>
              <a:t>Yavaşça verin... </a:t>
            </a:r>
          </a:p>
          <a:p>
            <a:r>
              <a:rPr lang="tr-TR" dirty="0"/>
              <a:t>Tüm vücudunuz gevşiyor... </a:t>
            </a:r>
          </a:p>
          <a:p>
            <a:r>
              <a:rPr lang="tr-TR" dirty="0"/>
              <a:t>Sakin, rahat ve huzur dolusunuz... </a:t>
            </a:r>
          </a:p>
          <a:p>
            <a:r>
              <a:rPr lang="tr-TR" dirty="0"/>
              <a:t>Nefesinizi her verişte, sizi kaplayan gevşeme duygusunu hissedin... </a:t>
            </a:r>
          </a:p>
          <a:p>
            <a:r>
              <a:rPr lang="tr-TR" dirty="0"/>
              <a:t>Gerilimin yerini alan derin huzuru hissedin...</a:t>
            </a:r>
          </a:p>
          <a:p>
            <a:r>
              <a:rPr lang="tr-TR" dirty="0"/>
              <a:t> </a:t>
            </a:r>
          </a:p>
          <a:p>
            <a:r>
              <a:rPr lang="tr-TR" dirty="0"/>
              <a:t>Kaslarımızı gevşetme çalışmasına geçelim. </a:t>
            </a:r>
          </a:p>
          <a:p>
            <a:r>
              <a:rPr lang="tr-TR" dirty="0"/>
              <a:t>En rahat olduğunuz şekli alın.</a:t>
            </a:r>
          </a:p>
          <a:p>
            <a:r>
              <a:rPr lang="tr-TR" b="1" dirty="0"/>
              <a:t>Bacak bacak üstüne atmayın.</a:t>
            </a:r>
          </a:p>
          <a:p>
            <a:r>
              <a:rPr lang="tr-TR" dirty="0"/>
              <a:t> </a:t>
            </a:r>
          </a:p>
          <a:p>
            <a:r>
              <a:rPr lang="tr-TR" dirty="0"/>
              <a:t>Gözlerinizi kapatın... </a:t>
            </a:r>
          </a:p>
          <a:p>
            <a:r>
              <a:rPr lang="tr-TR" dirty="0"/>
              <a:t>Daha önce öğrendiğiniz gibi derin bir nefes alın, nefesinizi tutun ve verin... </a:t>
            </a:r>
          </a:p>
          <a:p>
            <a:r>
              <a:rPr lang="tr-TR" dirty="0"/>
              <a:t>İki yumruğunuzu da sıkın... </a:t>
            </a:r>
          </a:p>
          <a:p>
            <a:r>
              <a:rPr lang="tr-TR" dirty="0"/>
              <a:t>İyice sıkın... </a:t>
            </a:r>
          </a:p>
          <a:p>
            <a:r>
              <a:rPr lang="tr-TR" dirty="0"/>
              <a:t>Yumruklarınızın ve ellerinizin gerginliğini hissedin... </a:t>
            </a:r>
          </a:p>
          <a:p>
            <a:r>
              <a:rPr lang="tr-TR" dirty="0"/>
              <a:t>Şimdi gevşetin... </a:t>
            </a:r>
          </a:p>
          <a:p>
            <a:r>
              <a:rPr lang="tr-TR" dirty="0"/>
              <a:t>Bu gerginliğin yavaş yavaş ortadan kalktığını hissedin... Çok iyi... </a:t>
            </a:r>
          </a:p>
          <a:p>
            <a:r>
              <a:rPr lang="tr-TR" dirty="0"/>
              <a:t>Ellerinizin ne kadar gevşediğini hissedin... </a:t>
            </a:r>
          </a:p>
          <a:p>
            <a:r>
              <a:rPr lang="tr-TR" dirty="0"/>
              <a:t>Yavaşça derin bir nefes... </a:t>
            </a:r>
          </a:p>
          <a:p>
            <a:r>
              <a:rPr lang="tr-TR" dirty="0"/>
              <a:t>Nefesinizi tutun ve bırakın.</a:t>
            </a:r>
          </a:p>
          <a:p>
            <a:r>
              <a:rPr lang="tr-TR" dirty="0"/>
              <a:t> </a:t>
            </a:r>
          </a:p>
          <a:p>
            <a:r>
              <a:rPr lang="tr-TR" dirty="0"/>
              <a:t>Şimdi kollarınızı ve yumruklarınızı birlikte sıkacaksınız. </a:t>
            </a:r>
          </a:p>
          <a:p>
            <a:r>
              <a:rPr lang="tr-TR" dirty="0"/>
              <a:t>Başlayın ve iyice sıkın... </a:t>
            </a:r>
          </a:p>
          <a:p>
            <a:r>
              <a:rPr lang="tr-TR" dirty="0"/>
              <a:t>Ellerinizdeki ve kollarınızdaki gerginliği hissedin... </a:t>
            </a:r>
          </a:p>
          <a:p>
            <a:r>
              <a:rPr lang="tr-TR" dirty="0"/>
              <a:t>Serbest bırakın... Tamamen gevşek bırakın... </a:t>
            </a:r>
          </a:p>
          <a:p>
            <a:r>
              <a:rPr lang="tr-TR" dirty="0"/>
              <a:t>Ne kadar gevşediğinizi hissedin... Çok iyi… !  </a:t>
            </a:r>
          </a:p>
          <a:p>
            <a:r>
              <a:rPr lang="tr-TR" dirty="0"/>
              <a:t>Yavaşça derin bir nefes alın, nefesinizi tutun ve bırakın.</a:t>
            </a:r>
          </a:p>
          <a:p>
            <a:r>
              <a:rPr lang="tr-TR" dirty="0"/>
              <a:t> </a:t>
            </a:r>
          </a:p>
          <a:p>
            <a:r>
              <a:rPr lang="tr-TR" dirty="0"/>
              <a:t>Sağ omzunuzu kulağınıza doğru kaldırmaya çalışın, iyice kaldırın... </a:t>
            </a:r>
          </a:p>
          <a:p>
            <a:r>
              <a:rPr lang="tr-TR" dirty="0"/>
              <a:t>Şimdi gerginliği hissedeceksiniz. </a:t>
            </a:r>
          </a:p>
          <a:p>
            <a:r>
              <a:rPr lang="tr-TR" dirty="0"/>
              <a:t>Yavaş yavaş serbest bırakın... </a:t>
            </a:r>
          </a:p>
          <a:p>
            <a:r>
              <a:rPr lang="tr-TR" dirty="0"/>
              <a:t>Tamamen gevşemesini sağlayın... </a:t>
            </a:r>
          </a:p>
          <a:p>
            <a:r>
              <a:rPr lang="tr-TR" dirty="0"/>
              <a:t>Omzunuzdaki gevşemeyi hissedin... </a:t>
            </a:r>
          </a:p>
          <a:p>
            <a:r>
              <a:rPr lang="tr-TR" dirty="0"/>
              <a:t>Şimdi sol omzumuza aynı şeyi yapacağız. </a:t>
            </a:r>
          </a:p>
          <a:p>
            <a:r>
              <a:rPr lang="tr-TR" dirty="0"/>
              <a:t>Sol omzunuzu kulağınıza doğru kaldırmaya çalışın... </a:t>
            </a:r>
          </a:p>
          <a:p>
            <a:r>
              <a:rPr lang="tr-TR" dirty="0"/>
              <a:t>İyice kaldırın gerginliği hissedin... </a:t>
            </a:r>
          </a:p>
          <a:p>
            <a:r>
              <a:rPr lang="tr-TR" dirty="0"/>
              <a:t>Yavaş yavaş serbest bırakın, gevşemesini sağlayın... </a:t>
            </a:r>
          </a:p>
          <a:p>
            <a:r>
              <a:rPr lang="tr-TR" dirty="0"/>
              <a:t>Omzunuzdaki gevşemeyi hissedin... </a:t>
            </a:r>
          </a:p>
          <a:p>
            <a:r>
              <a:rPr lang="tr-TR" dirty="0"/>
              <a:t>Yavaşça derin bir nefes alın, nefesinizi tutun ve bırakın.</a:t>
            </a:r>
          </a:p>
          <a:p>
            <a:r>
              <a:rPr lang="tr-TR" dirty="0"/>
              <a:t> </a:t>
            </a:r>
          </a:p>
          <a:p>
            <a:r>
              <a:rPr lang="tr-TR" dirty="0"/>
              <a:t>Sağ ayağınızdaki kasları germeye çalışın, ayak parmaklarınızı iyice kıvırın ve bu gerginliği hissedin... </a:t>
            </a:r>
          </a:p>
          <a:p>
            <a:r>
              <a:rPr lang="tr-TR" dirty="0"/>
              <a:t>İyice hissedin... </a:t>
            </a:r>
          </a:p>
          <a:p>
            <a:r>
              <a:rPr lang="tr-TR" dirty="0"/>
              <a:t>Yavaş yavaş bırakın. </a:t>
            </a:r>
          </a:p>
          <a:p>
            <a:r>
              <a:rPr lang="tr-TR" dirty="0"/>
              <a:t>Tamamen gevşemesini sağlayın... </a:t>
            </a:r>
          </a:p>
          <a:p>
            <a:r>
              <a:rPr lang="tr-TR" dirty="0"/>
              <a:t>Bütün gerginliğin akıp gitmesini sağlayın. </a:t>
            </a:r>
          </a:p>
          <a:p>
            <a:r>
              <a:rPr lang="tr-TR" dirty="0"/>
              <a:t>Şimdi de sol ayağınızdaki kasları germeye çalışın. </a:t>
            </a:r>
          </a:p>
          <a:p>
            <a:r>
              <a:rPr lang="tr-TR" dirty="0"/>
              <a:t>Sol ayağınızın parmaklarını iyice kıvırın ve bu gerginliği hissedin. </a:t>
            </a:r>
          </a:p>
          <a:p>
            <a:r>
              <a:rPr lang="tr-TR" dirty="0"/>
              <a:t>İyice gerin... </a:t>
            </a:r>
          </a:p>
          <a:p>
            <a:r>
              <a:rPr lang="tr-TR" dirty="0"/>
              <a:t>Yavaş yavaş bırakın, tamamen gevşemesini sağlayın... Çok iyi..! </a:t>
            </a:r>
          </a:p>
          <a:p>
            <a:r>
              <a:rPr lang="tr-TR" dirty="0"/>
              <a:t>Yavaşça derin bir nefes alın, nefesinizi tutun ve bırakın.</a:t>
            </a:r>
          </a:p>
          <a:p>
            <a:r>
              <a:rPr lang="tr-TR" dirty="0"/>
              <a:t> </a:t>
            </a:r>
          </a:p>
          <a:p>
            <a:r>
              <a:rPr lang="tr-TR" dirty="0"/>
              <a:t>Şimdi aynı şeyi kalçalar ve bacaklarla yapacağız.... </a:t>
            </a:r>
          </a:p>
          <a:p>
            <a:r>
              <a:rPr lang="tr-TR" dirty="0"/>
              <a:t>Sol bacağınızı ve kalçanızı gerin... </a:t>
            </a:r>
          </a:p>
          <a:p>
            <a:r>
              <a:rPr lang="tr-TR" dirty="0"/>
              <a:t>İyice gerin... </a:t>
            </a:r>
          </a:p>
          <a:p>
            <a:r>
              <a:rPr lang="tr-TR" dirty="0"/>
              <a:t>Bu gerginliği hissedin... </a:t>
            </a:r>
          </a:p>
          <a:p>
            <a:r>
              <a:rPr lang="tr-TR" dirty="0"/>
              <a:t>Bırakın şimdi... </a:t>
            </a:r>
          </a:p>
          <a:p>
            <a:r>
              <a:rPr lang="tr-TR" dirty="0"/>
              <a:t>Yavaşça gevşetin, gevşemeyi hissedin... </a:t>
            </a:r>
          </a:p>
          <a:p>
            <a:r>
              <a:rPr lang="tr-TR" dirty="0"/>
              <a:t>Sol bacağınızı ve kalçanızı gerin.. </a:t>
            </a:r>
          </a:p>
          <a:p>
            <a:r>
              <a:rPr lang="tr-TR" dirty="0"/>
              <a:t>İyice gerin.. </a:t>
            </a:r>
          </a:p>
          <a:p>
            <a:r>
              <a:rPr lang="tr-TR" dirty="0"/>
              <a:t>Bu gerginliği hissedin... </a:t>
            </a:r>
          </a:p>
          <a:p>
            <a:r>
              <a:rPr lang="tr-TR" dirty="0"/>
              <a:t>Şimdi bırakın... </a:t>
            </a:r>
          </a:p>
          <a:p>
            <a:r>
              <a:rPr lang="tr-TR" dirty="0"/>
              <a:t>Yavaşça gevşetin ve gevşemeyi hissedin... </a:t>
            </a:r>
          </a:p>
          <a:p>
            <a:r>
              <a:rPr lang="tr-TR" dirty="0"/>
              <a:t>Bütün gerginlik vücudunuzda akıp gidiyor. </a:t>
            </a:r>
          </a:p>
          <a:p>
            <a:r>
              <a:rPr lang="tr-TR" dirty="0"/>
              <a:t>Yavaşça derin bir nefes alın, nefesinizi tutun ve bırakın.</a:t>
            </a:r>
          </a:p>
          <a:p>
            <a:r>
              <a:rPr lang="tr-TR" dirty="0"/>
              <a:t> </a:t>
            </a:r>
          </a:p>
          <a:p>
            <a:r>
              <a:rPr lang="tr-TR" dirty="0"/>
              <a:t>Şimdi yumruklarınızı, kollarınızı omuzlarınızı ayaklarınızı ve bacaklarınızı hep birlikte ve aynı anda gereceksiniz. </a:t>
            </a:r>
          </a:p>
          <a:p>
            <a:r>
              <a:rPr lang="tr-TR" dirty="0"/>
              <a:t>Yumruklarınızı sıkın. </a:t>
            </a:r>
          </a:p>
          <a:p>
            <a:r>
              <a:rPr lang="tr-TR" dirty="0"/>
              <a:t>Kollarınızı omuzlarınızı gerin. </a:t>
            </a:r>
          </a:p>
          <a:p>
            <a:r>
              <a:rPr lang="tr-TR" dirty="0"/>
              <a:t>Ayak parmaklarınızı, bacaklarınızı iyice gerin. </a:t>
            </a:r>
          </a:p>
          <a:p>
            <a:r>
              <a:rPr lang="tr-TR" dirty="0"/>
              <a:t>Daha kuvvetli gerin... </a:t>
            </a:r>
          </a:p>
          <a:p>
            <a:r>
              <a:rPr lang="tr-TR" dirty="0"/>
              <a:t>Öylece tutun… </a:t>
            </a:r>
          </a:p>
          <a:p>
            <a:r>
              <a:rPr lang="tr-TR" dirty="0"/>
              <a:t>Şimdi bırakın... </a:t>
            </a:r>
          </a:p>
          <a:p>
            <a:r>
              <a:rPr lang="tr-TR" dirty="0"/>
              <a:t>Tamamen bırakın…</a:t>
            </a:r>
          </a:p>
          <a:p>
            <a:r>
              <a:rPr lang="tr-TR" dirty="0"/>
              <a:t>İyice gevşetin... </a:t>
            </a:r>
          </a:p>
          <a:p>
            <a:r>
              <a:rPr lang="tr-TR" dirty="0"/>
              <a:t>Tüm vücudumuzu tatlı bir gevşeme kaplıyor... </a:t>
            </a:r>
          </a:p>
          <a:p>
            <a:r>
              <a:rPr lang="tr-TR" dirty="0"/>
              <a:t>Şimdi karın kaslarınızı kasın, iyice kasın, karnınızdaki gerginliği iyice gerginliği hissedin. </a:t>
            </a:r>
          </a:p>
          <a:p>
            <a:r>
              <a:rPr lang="tr-TR" dirty="0"/>
              <a:t>Serbest bırakın, tamamen gevşetin. </a:t>
            </a:r>
          </a:p>
          <a:p>
            <a:r>
              <a:rPr lang="tr-TR" dirty="0"/>
              <a:t>Karın kaslarınızın tamamen gevşediğini hissedin. </a:t>
            </a:r>
          </a:p>
          <a:p>
            <a:r>
              <a:rPr lang="tr-TR" dirty="0"/>
              <a:t>Karnınızın giderek yumuşadığını hissedin… Çok iyi..!</a:t>
            </a:r>
          </a:p>
          <a:p>
            <a:r>
              <a:rPr lang="tr-TR" dirty="0"/>
              <a:t> </a:t>
            </a:r>
          </a:p>
          <a:p>
            <a:r>
              <a:rPr lang="tr-TR" dirty="0"/>
              <a:t>Yavaşça derin bir nefes alın. </a:t>
            </a:r>
          </a:p>
          <a:p>
            <a:r>
              <a:rPr lang="tr-TR" dirty="0"/>
              <a:t>Nefesinizi tutun ve bırakın. </a:t>
            </a:r>
          </a:p>
          <a:p>
            <a:r>
              <a:rPr lang="tr-TR" dirty="0"/>
              <a:t>Başınızı çeneniz göğsünüze değecek şekilde öne doğru bükün. </a:t>
            </a:r>
          </a:p>
          <a:p>
            <a:r>
              <a:rPr lang="tr-TR" dirty="0"/>
              <a:t>Boynunuzdaki gerilimi hissedin… </a:t>
            </a:r>
          </a:p>
          <a:p>
            <a:r>
              <a:rPr lang="tr-TR" dirty="0"/>
              <a:t>Yavaşça serbest bırakın. </a:t>
            </a:r>
          </a:p>
          <a:p>
            <a:r>
              <a:rPr lang="tr-TR" dirty="0"/>
              <a:t>Gevşetin gevşemeyi hissedin.</a:t>
            </a:r>
          </a:p>
          <a:p>
            <a:r>
              <a:rPr lang="tr-TR" dirty="0"/>
              <a:t> </a:t>
            </a:r>
          </a:p>
          <a:p>
            <a:r>
              <a:rPr lang="tr-TR" dirty="0"/>
              <a:t>Dudaklarınızı olabildiğince sıkın. </a:t>
            </a:r>
          </a:p>
          <a:p>
            <a:r>
              <a:rPr lang="tr-TR" dirty="0"/>
              <a:t>Daha kuvvetli gerginliği hissedin. </a:t>
            </a:r>
          </a:p>
          <a:p>
            <a:r>
              <a:rPr lang="tr-TR" dirty="0"/>
              <a:t>Tamamen gevşetin. </a:t>
            </a:r>
          </a:p>
          <a:p>
            <a:r>
              <a:rPr lang="tr-TR" dirty="0"/>
              <a:t>Bu gevşemeyi hissedin. </a:t>
            </a:r>
          </a:p>
          <a:p>
            <a:r>
              <a:rPr lang="tr-TR" dirty="0"/>
              <a:t>Dişlerinizi iyice sıkın.. </a:t>
            </a:r>
          </a:p>
          <a:p>
            <a:r>
              <a:rPr lang="tr-TR" dirty="0"/>
              <a:t>Daha kuvvetli... </a:t>
            </a:r>
          </a:p>
          <a:p>
            <a:r>
              <a:rPr lang="tr-TR" dirty="0"/>
              <a:t>Gerginliği hissedin... </a:t>
            </a:r>
          </a:p>
          <a:p>
            <a:r>
              <a:rPr lang="tr-TR" dirty="0"/>
              <a:t>Şimdi bırakın. </a:t>
            </a:r>
          </a:p>
          <a:p>
            <a:r>
              <a:rPr lang="tr-TR" dirty="0"/>
              <a:t>Tamamen gevşetin... </a:t>
            </a:r>
          </a:p>
          <a:p>
            <a:r>
              <a:rPr lang="tr-TR" dirty="0"/>
              <a:t>Çene kaslarınızda gevşiyor... Çok iyi..! </a:t>
            </a:r>
          </a:p>
          <a:p>
            <a:r>
              <a:rPr lang="tr-TR" dirty="0"/>
              <a:t>Derin bir nefes alın... </a:t>
            </a:r>
          </a:p>
          <a:p>
            <a:r>
              <a:rPr lang="tr-TR" dirty="0"/>
              <a:t>Nefesinizi tutun ve bırakın...</a:t>
            </a:r>
          </a:p>
          <a:p>
            <a:r>
              <a:rPr lang="tr-TR" dirty="0"/>
              <a:t> </a:t>
            </a:r>
          </a:p>
          <a:p>
            <a:r>
              <a:rPr lang="tr-TR" dirty="0"/>
              <a:t>Şimdi alın kaslarınıza doğru ilerleyin. </a:t>
            </a:r>
          </a:p>
          <a:p>
            <a:r>
              <a:rPr lang="tr-TR" dirty="0"/>
              <a:t>Bir şeye canınız sıkılmış gibi alnınızı iyice kırıştırın... </a:t>
            </a:r>
          </a:p>
          <a:p>
            <a:r>
              <a:rPr lang="tr-TR" dirty="0"/>
              <a:t>Alnınızdaki gerginliği hissedin.... </a:t>
            </a:r>
          </a:p>
          <a:p>
            <a:r>
              <a:rPr lang="tr-TR" dirty="0"/>
              <a:t>Şimdi bırakın... </a:t>
            </a:r>
          </a:p>
          <a:p>
            <a:r>
              <a:rPr lang="tr-TR" dirty="0"/>
              <a:t>Tamamen gevşetin... Güzel..! </a:t>
            </a:r>
          </a:p>
          <a:p>
            <a:r>
              <a:rPr lang="tr-TR" dirty="0"/>
              <a:t>Sizi saran gevşemeyi, rahatlamayı hissedin.</a:t>
            </a:r>
          </a:p>
          <a:p>
            <a:r>
              <a:rPr lang="tr-TR" dirty="0"/>
              <a:t> </a:t>
            </a:r>
          </a:p>
          <a:p>
            <a:r>
              <a:rPr lang="tr-TR" dirty="0"/>
              <a:t>Gözlerinizi sıkı sıkı kapatın... </a:t>
            </a:r>
          </a:p>
          <a:p>
            <a:r>
              <a:rPr lang="tr-TR" dirty="0"/>
              <a:t>İyice sıkın...</a:t>
            </a:r>
          </a:p>
          <a:p>
            <a:r>
              <a:rPr lang="tr-TR" dirty="0"/>
              <a:t>Gözlerinizin etrafındaki gerilimi hissedin... </a:t>
            </a:r>
          </a:p>
          <a:p>
            <a:r>
              <a:rPr lang="tr-TR" dirty="0"/>
              <a:t>Şimdi gözlerinizi gevşetin. Tamamen bırakın...  Çok iyi... </a:t>
            </a:r>
          </a:p>
          <a:p>
            <a:r>
              <a:rPr lang="tr-TR" dirty="0"/>
              <a:t>Yavaşça derin bir nefes alın. </a:t>
            </a:r>
          </a:p>
          <a:p>
            <a:r>
              <a:rPr lang="tr-TR" dirty="0"/>
              <a:t>Yavaşça derin bir nefes alın, nefesinizi tutun ve bırakın.</a:t>
            </a:r>
          </a:p>
          <a:p>
            <a:r>
              <a:rPr lang="tr-TR" dirty="0"/>
              <a:t> </a:t>
            </a:r>
          </a:p>
          <a:p>
            <a:r>
              <a:rPr lang="tr-TR" dirty="0"/>
              <a:t>Şimdi son kez tüm vücudunuzu gereceksiniz. </a:t>
            </a:r>
          </a:p>
          <a:p>
            <a:r>
              <a:rPr lang="tr-TR" dirty="0"/>
              <a:t>Kollarınızı, bacaklarınızı, ayaklarınızı, dudaklarınızı, alnınızı hep birlikte gereceksiniz. </a:t>
            </a:r>
          </a:p>
          <a:p>
            <a:r>
              <a:rPr lang="tr-TR" dirty="0"/>
              <a:t>Tüm vücudunuz gerilmeli... </a:t>
            </a:r>
          </a:p>
          <a:p>
            <a:r>
              <a:rPr lang="tr-TR" dirty="0"/>
              <a:t>Başlayın...  </a:t>
            </a:r>
          </a:p>
          <a:p>
            <a:r>
              <a:rPr lang="tr-TR" dirty="0"/>
              <a:t>İyice gerilin... </a:t>
            </a:r>
          </a:p>
          <a:p>
            <a:r>
              <a:rPr lang="tr-TR" dirty="0"/>
              <a:t>Tüm vücudunuz gerilsin. </a:t>
            </a:r>
          </a:p>
          <a:p>
            <a:r>
              <a:rPr lang="tr-TR" dirty="0"/>
              <a:t>Şimdi yavaşça bırakın. </a:t>
            </a:r>
          </a:p>
          <a:p>
            <a:r>
              <a:rPr lang="tr-TR" dirty="0"/>
              <a:t>Tüm vücudunuzu gevşetin. </a:t>
            </a:r>
          </a:p>
          <a:p>
            <a:r>
              <a:rPr lang="tr-TR" dirty="0"/>
              <a:t>İyice gevşetin... Çok iyi. Yavaşça derin bir nefes alın, nefesinizi tutun ve bırakın.</a:t>
            </a:r>
          </a:p>
          <a:p>
            <a:r>
              <a:rPr lang="tr-TR" dirty="0"/>
              <a:t> </a:t>
            </a:r>
          </a:p>
          <a:p>
            <a:r>
              <a:rPr lang="tr-TR" dirty="0"/>
              <a:t>Vücudunuz tamamen gevşedi.. Sakin, rahat ve huzur dolusunuz. Tüm gerginlikler vücudunuzdan akıp gitti. Enerji dolusunuz. Zihniniz pırıl pırıl ve berrak. Kendinizi formda hissediyorsunuz.</a:t>
            </a:r>
          </a:p>
          <a:p>
            <a:r>
              <a:rPr lang="tr-TR" dirty="0"/>
              <a:t> </a:t>
            </a:r>
          </a:p>
          <a:p>
            <a:r>
              <a:rPr lang="tr-TR" dirty="0"/>
              <a:t>Şimdi artık gözlerinizi yavaşça açabilirsiniz.</a:t>
            </a:r>
          </a:p>
          <a:p>
            <a:endParaRPr lang="tr-TR" dirty="0"/>
          </a:p>
        </p:txBody>
      </p:sp>
      <p:sp>
        <p:nvSpPr>
          <p:cNvPr id="4" name="3 Slayt Numarası Yer Tutucusu"/>
          <p:cNvSpPr>
            <a:spLocks noGrp="1"/>
          </p:cNvSpPr>
          <p:nvPr>
            <p:ph type="sldNum" sz="quarter" idx="10"/>
          </p:nvPr>
        </p:nvSpPr>
        <p:spPr/>
        <p:txBody>
          <a:bodyPr/>
          <a:lstStyle/>
          <a:p>
            <a:fld id="{CE4C366D-1222-47BB-9194-535A96A33095}" type="slidenum">
              <a:rPr lang="tr-TR" smtClean="0"/>
              <a:pPr/>
              <a:t>35</a:t>
            </a:fld>
            <a:endParaRPr lang="tr-TR"/>
          </a:p>
        </p:txBody>
      </p:sp>
    </p:spTree>
    <p:extLst>
      <p:ext uri="{BB962C8B-B14F-4D97-AF65-F5344CB8AC3E}">
        <p14:creationId xmlns:p14="http://schemas.microsoft.com/office/powerpoint/2010/main" val="523988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27.03.2020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27.03.2020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27.03.2020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27.03.2020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27.03.2020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pPr/>
              <a:t>27.03.2020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pPr/>
              <a:t>27.03.2020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pPr/>
              <a:t>27.03.2020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27.03.2020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27.03.2020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27.03.2020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27.03.2020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img-fotki.yandex.ru/get/5005/natali73123.246/0_4f2d6_7caa6f05_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0093"/>
          <a:stretch/>
        </p:blipFill>
        <p:spPr bwMode="auto">
          <a:xfrm>
            <a:off x="3705672" y="72044"/>
            <a:ext cx="5438328" cy="6734277"/>
          </a:xfrm>
          <a:prstGeom prst="rect">
            <a:avLst/>
          </a:prstGeom>
          <a:noFill/>
          <a:extLst>
            <a:ext uri="{909E8E84-426E-40DD-AFC4-6F175D3DCCD1}">
              <a14:hiddenFill xmlns:a14="http://schemas.microsoft.com/office/drawing/2010/main">
                <a:solidFill>
                  <a:srgbClr val="FFFFFF"/>
                </a:solidFill>
              </a14:hiddenFill>
            </a:ext>
          </a:extLst>
        </p:spPr>
      </p:pic>
      <p:sp>
        <p:nvSpPr>
          <p:cNvPr id="6" name="5 Akış Çizelgesi: Depolanmış Veri"/>
          <p:cNvSpPr/>
          <p:nvPr/>
        </p:nvSpPr>
        <p:spPr>
          <a:xfrm>
            <a:off x="395536" y="4005064"/>
            <a:ext cx="3960440" cy="216024"/>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rgbClr val="00B0F0"/>
                </a:solidFill>
              </a:ln>
              <a:solidFill>
                <a:srgbClr val="00B0F0"/>
              </a:solidFill>
            </a:endParaRPr>
          </a:p>
        </p:txBody>
      </p:sp>
      <p:sp>
        <p:nvSpPr>
          <p:cNvPr id="2" name="1 Başlık"/>
          <p:cNvSpPr>
            <a:spLocks noGrp="1"/>
          </p:cNvSpPr>
          <p:nvPr>
            <p:ph type="ctrTitle"/>
          </p:nvPr>
        </p:nvSpPr>
        <p:spPr>
          <a:xfrm>
            <a:off x="-618976" y="2422486"/>
            <a:ext cx="5902424" cy="1470025"/>
          </a:xfrm>
        </p:spPr>
        <p:txBody>
          <a:bodyPr>
            <a:noAutofit/>
          </a:bodyPr>
          <a:lstStyle/>
          <a:p>
            <a:r>
              <a:rPr lang="tr-TR" sz="5400" dirty="0"/>
              <a:t>STRESLE </a:t>
            </a:r>
            <a:br>
              <a:rPr lang="tr-TR" sz="5400" dirty="0"/>
            </a:br>
            <a:r>
              <a:rPr lang="tr-TR" sz="5400" dirty="0"/>
              <a:t>BAŞA ÇIKMA</a:t>
            </a:r>
          </a:p>
        </p:txBody>
      </p:sp>
      <p:sp>
        <p:nvSpPr>
          <p:cNvPr id="7" name="5 Akış Çizelgesi: Depolanmış Veri"/>
          <p:cNvSpPr/>
          <p:nvPr/>
        </p:nvSpPr>
        <p:spPr>
          <a:xfrm>
            <a:off x="1187624" y="2164320"/>
            <a:ext cx="2448272" cy="145614"/>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rgbClr val="00B0F0"/>
                </a:solidFill>
              </a:ln>
              <a:solidFill>
                <a:srgbClr val="00B0F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solidFill>
            <a:srgbClr val="92D050"/>
          </a:solidFill>
        </p:spPr>
        <p:txBody>
          <a:bodyPr/>
          <a:lstStyle/>
          <a:p>
            <a:r>
              <a:rPr lang="tr-TR" dirty="0"/>
              <a:t>KÜÇÜK SIKINTILAR</a:t>
            </a:r>
          </a:p>
        </p:txBody>
      </p:sp>
      <p:sp>
        <p:nvSpPr>
          <p:cNvPr id="2" name="1 İçerik Yer Tutucusu"/>
          <p:cNvSpPr>
            <a:spLocks noGrp="1"/>
          </p:cNvSpPr>
          <p:nvPr>
            <p:ph idx="1"/>
          </p:nvPr>
        </p:nvSpPr>
        <p:spPr>
          <a:xfrm>
            <a:off x="457200" y="1700243"/>
            <a:ext cx="8229600" cy="4310074"/>
          </a:xfrm>
        </p:spPr>
        <p:txBody>
          <a:bodyPr/>
          <a:lstStyle/>
          <a:p>
            <a:pPr algn="just"/>
            <a:r>
              <a:rPr lang="tr-TR" dirty="0"/>
              <a:t>Gündelik sıkıntılar, olumsuz, dramatik yaşam olaylarına kıyasla ruh durumumuz ve sağlığımızla daha yakından ilişkilidir.</a:t>
            </a:r>
          </a:p>
          <a:p>
            <a:pPr>
              <a:buNone/>
            </a:pPr>
            <a:endParaRPr lang="tr-TR" dirty="0"/>
          </a:p>
          <a:p>
            <a:pPr algn="just"/>
            <a:r>
              <a:rPr lang="tr-TR" dirty="0"/>
              <a:t>Gündelik sıkıntılar ne kadar sık ve ne kadar yoğunsa kişilerin genel fiziksel ve ruhsal sağlıkları da o kadar kötü olmaktadır.</a:t>
            </a:r>
          </a:p>
        </p:txBody>
      </p:sp>
      <p:pic>
        <p:nvPicPr>
          <p:cNvPr id="5" name="Picture 4" descr="http://img-fotki.yandex.ru/get/5005/natali73123.246/0_4f2d6_7caa6f05_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307"/>
          <a:stretch/>
        </p:blipFill>
        <p:spPr bwMode="auto">
          <a:xfrm rot="5400000">
            <a:off x="6563093" y="4400513"/>
            <a:ext cx="1657374" cy="33123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img-fotki.yandex.ru/get/5005/natali73123.246/0_4f2d6_7caa6f05_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166"/>
          <a:stretch/>
        </p:blipFill>
        <p:spPr bwMode="auto">
          <a:xfrm rot="16200000">
            <a:off x="1098317" y="4563827"/>
            <a:ext cx="1330743" cy="33123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img-fotki.yandex.ru/get/5005/natali73123.246/0_4f2d6_7caa6f05_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87"/>
          <a:stretch/>
        </p:blipFill>
        <p:spPr bwMode="auto">
          <a:xfrm rot="16200000">
            <a:off x="3941988" y="4554149"/>
            <a:ext cx="1271493" cy="33123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solidFill>
            <a:srgbClr val="92D050"/>
          </a:solidFill>
        </p:spPr>
        <p:txBody>
          <a:bodyPr/>
          <a:lstStyle/>
          <a:p>
            <a:r>
              <a:rPr lang="tr-TR" dirty="0"/>
              <a:t>UZUN SÜRELİ STRES</a:t>
            </a:r>
          </a:p>
        </p:txBody>
      </p:sp>
      <p:sp>
        <p:nvSpPr>
          <p:cNvPr id="2" name="1 İçerik Yer Tutucusu"/>
          <p:cNvSpPr>
            <a:spLocks noGrp="1"/>
          </p:cNvSpPr>
          <p:nvPr>
            <p:ph idx="1"/>
          </p:nvPr>
        </p:nvSpPr>
        <p:spPr/>
        <p:txBody>
          <a:bodyPr>
            <a:normAutofit/>
          </a:bodyPr>
          <a:lstStyle/>
          <a:p>
            <a:pPr>
              <a:lnSpc>
                <a:spcPct val="150000"/>
              </a:lnSpc>
              <a:spcBef>
                <a:spcPts val="0"/>
              </a:spcBef>
            </a:pPr>
            <a:r>
              <a:rPr lang="tr-TR" sz="2400" dirty="0"/>
              <a:t>Stres oluşturucu durumların bazılarının net bir çözümü yoktur. Belli iş sorunları ve parasal zorluklar, duygusal çatışmalar, ailevi gerginlikler bunların bir kısmıdır.</a:t>
            </a:r>
          </a:p>
          <a:p>
            <a:pPr>
              <a:lnSpc>
                <a:spcPct val="150000"/>
              </a:lnSpc>
              <a:spcBef>
                <a:spcPts val="0"/>
              </a:spcBef>
            </a:pPr>
            <a:r>
              <a:rPr lang="tr-TR" sz="2400" dirty="0"/>
              <a:t>Bedensel işlevlerimiz, devam eden bu streslere tepki olarak artar. Sorunlar çözülmemiş olarak kaldığı sürece fizyolojik tepkilerimiz de artarak sürer. </a:t>
            </a:r>
          </a:p>
          <a:p>
            <a:pPr algn="just">
              <a:lnSpc>
                <a:spcPct val="150000"/>
              </a:lnSpc>
              <a:spcBef>
                <a:spcPts val="0"/>
              </a:spcBef>
            </a:pPr>
            <a:r>
              <a:rPr lang="tr-TR" sz="2400" dirty="0"/>
              <a:t>Çözülebilir türden stresli durumlar da çok sayıda oldukları taktirde, uzun süreli strese neden olurlar.</a:t>
            </a:r>
          </a:p>
        </p:txBody>
      </p:sp>
      <p:pic>
        <p:nvPicPr>
          <p:cNvPr id="4" name="Picture 4" descr="http://img-fotki.yandex.ru/get/5005/natali73123.246/0_4f2d6_7caa6f05_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901"/>
          <a:stretch/>
        </p:blipFill>
        <p:spPr bwMode="auto">
          <a:xfrm rot="5400000">
            <a:off x="6767736" y="4509119"/>
            <a:ext cx="1440160" cy="33123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Özlem\Desktop\iş\Effects of Stress 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2708920"/>
            <a:ext cx="2163368" cy="3924791"/>
          </a:xfrm>
          <a:prstGeom prst="rect">
            <a:avLst/>
          </a:prstGeom>
          <a:noFill/>
          <a:extLst>
            <a:ext uri="{909E8E84-426E-40DD-AFC4-6F175D3DCCD1}">
              <a14:hiddenFill xmlns:a14="http://schemas.microsoft.com/office/drawing/2010/main">
                <a:solidFill>
                  <a:srgbClr val="FFFFFF"/>
                </a:solidFill>
              </a14:hiddenFill>
            </a:ext>
          </a:extLst>
        </p:spPr>
      </p:pic>
      <p:sp>
        <p:nvSpPr>
          <p:cNvPr id="3" name="2 Başlık"/>
          <p:cNvSpPr>
            <a:spLocks noGrp="1"/>
          </p:cNvSpPr>
          <p:nvPr>
            <p:ph type="title"/>
          </p:nvPr>
        </p:nvSpPr>
        <p:spPr>
          <a:xfrm>
            <a:off x="457200" y="357166"/>
            <a:ext cx="8229600" cy="1571636"/>
          </a:xfrm>
          <a:solidFill>
            <a:srgbClr val="92D050"/>
          </a:solidFill>
        </p:spPr>
        <p:txBody>
          <a:bodyPr>
            <a:normAutofit/>
          </a:bodyPr>
          <a:lstStyle/>
          <a:p>
            <a:pPr algn="ctr"/>
            <a:r>
              <a:rPr lang="tr-TR" sz="3200" dirty="0"/>
              <a:t>STRES TEPKİLERİ SIRASINDA ORTAYA ÇIKAN BİYOLOJİK DEĞİŞİMLER UZADIĞINDA KİŞİYE FİZİKSEL OLARAK ZARAR VEREBİLİR.</a:t>
            </a:r>
          </a:p>
        </p:txBody>
      </p:sp>
      <p:sp>
        <p:nvSpPr>
          <p:cNvPr id="2" name="1 İçerik Yer Tutucusu"/>
          <p:cNvSpPr>
            <a:spLocks noGrp="1"/>
          </p:cNvSpPr>
          <p:nvPr>
            <p:ph idx="1"/>
          </p:nvPr>
        </p:nvSpPr>
        <p:spPr>
          <a:xfrm>
            <a:off x="323528" y="1988840"/>
            <a:ext cx="8507288" cy="4752528"/>
          </a:xfrm>
        </p:spPr>
        <p:txBody>
          <a:bodyPr>
            <a:normAutofit fontScale="92500" lnSpcReduction="10000"/>
          </a:bodyPr>
          <a:lstStyle/>
          <a:p>
            <a:pPr marL="0" indent="0" algn="just">
              <a:buNone/>
            </a:pPr>
            <a:r>
              <a:rPr lang="tr-TR" sz="2100" dirty="0"/>
              <a:t>Bunun nedeni, bu tepki sırasında ortaya çıkan fazla enerjinin fiziksel olarak harcanamaması, bedenin eski dengesine dönememesi ve aşırı uyarılmışlık durumunda kalmasıdır. Böyle olunca beden kendini yenileyemez. Yaşanan kronik gerginlik ve kaygı aşırı yıpranma ve hasara yol açar. </a:t>
            </a:r>
          </a:p>
          <a:p>
            <a:pPr algn="just"/>
            <a:endParaRPr lang="tr-TR" dirty="0"/>
          </a:p>
          <a:p>
            <a:r>
              <a:rPr lang="tr-TR" sz="2800" dirty="0"/>
              <a:t>Yüksek tansiyon</a:t>
            </a:r>
          </a:p>
          <a:p>
            <a:r>
              <a:rPr lang="tr-TR" sz="2800" dirty="0"/>
              <a:t>Kalp krizi- koroner kalp hastalığı</a:t>
            </a:r>
          </a:p>
          <a:p>
            <a:r>
              <a:rPr lang="tr-TR" sz="2800" dirty="0"/>
              <a:t>Felç</a:t>
            </a:r>
          </a:p>
          <a:p>
            <a:r>
              <a:rPr lang="tr-TR" sz="2800" dirty="0"/>
              <a:t>Erken yaşlanma</a:t>
            </a:r>
          </a:p>
          <a:p>
            <a:r>
              <a:rPr lang="tr-TR" sz="2800" dirty="0"/>
              <a:t>Diyabet</a:t>
            </a:r>
          </a:p>
          <a:p>
            <a:r>
              <a:rPr lang="tr-TR" sz="2800" dirty="0"/>
              <a:t>Obezite</a:t>
            </a:r>
          </a:p>
          <a:p>
            <a:r>
              <a:rPr lang="tr-TR" sz="1900" dirty="0"/>
              <a:t>Vs…..</a:t>
            </a:r>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a:blip r:embed="rId2"/>
          <a:stretch>
            <a:fillRect/>
          </a:stretch>
        </p:blipFill>
        <p:spPr>
          <a:xfrm>
            <a:off x="457200" y="1305687"/>
            <a:ext cx="7919390" cy="5114987"/>
          </a:xfrm>
          <a:prstGeom prst="rect">
            <a:avLst/>
          </a:prstGeom>
        </p:spPr>
      </p:pic>
      <p:sp>
        <p:nvSpPr>
          <p:cNvPr id="5" name="2 Başlık"/>
          <p:cNvSpPr txBox="1">
            <a:spLocks/>
          </p:cNvSpPr>
          <p:nvPr/>
        </p:nvSpPr>
        <p:spPr>
          <a:xfrm>
            <a:off x="457200" y="357166"/>
            <a:ext cx="8229600" cy="654010"/>
          </a:xfrm>
          <a:prstGeom prst="rect">
            <a:avLst/>
          </a:prstGeom>
          <a:solidFill>
            <a:srgbClr val="92D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dirty="0"/>
              <a:t>STRESE BAĞLI FİZİKSEL YAKINMALAR</a:t>
            </a:r>
          </a:p>
        </p:txBody>
      </p:sp>
    </p:spTree>
    <p:extLst>
      <p:ext uri="{BB962C8B-B14F-4D97-AF65-F5344CB8AC3E}">
        <p14:creationId xmlns:p14="http://schemas.microsoft.com/office/powerpoint/2010/main" val="3430548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2 Dikdörtgen"/>
          <p:cNvSpPr/>
          <p:nvPr/>
        </p:nvSpPr>
        <p:spPr>
          <a:xfrm>
            <a:off x="1571604" y="1928802"/>
            <a:ext cx="6143668" cy="3357586"/>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cxnSp>
        <p:nvCxnSpPr>
          <p:cNvPr id="5" name="4 Düz Bağlayıcı"/>
          <p:cNvCxnSpPr/>
          <p:nvPr/>
        </p:nvCxnSpPr>
        <p:spPr>
          <a:xfrm>
            <a:off x="2071670" y="3571876"/>
            <a:ext cx="1500198"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6 Düz Bağlayıcı"/>
          <p:cNvCxnSpPr/>
          <p:nvPr/>
        </p:nvCxnSpPr>
        <p:spPr>
          <a:xfrm rot="5400000" flipH="1" flipV="1">
            <a:off x="3536149" y="3250405"/>
            <a:ext cx="357190" cy="28575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8 Düz Bağlayıcı"/>
          <p:cNvCxnSpPr/>
          <p:nvPr/>
        </p:nvCxnSpPr>
        <p:spPr>
          <a:xfrm>
            <a:off x="3857620" y="3214686"/>
            <a:ext cx="214314" cy="1428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10 Düz Bağlayıcı"/>
          <p:cNvCxnSpPr/>
          <p:nvPr/>
        </p:nvCxnSpPr>
        <p:spPr>
          <a:xfrm rot="5400000" flipH="1" flipV="1">
            <a:off x="4000496" y="3143248"/>
            <a:ext cx="285752" cy="1428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214810" y="3071810"/>
            <a:ext cx="285752" cy="1428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14 Düz Bağlayıcı"/>
          <p:cNvCxnSpPr/>
          <p:nvPr/>
        </p:nvCxnSpPr>
        <p:spPr>
          <a:xfrm rot="5400000" flipH="1" flipV="1">
            <a:off x="4429124" y="3000372"/>
            <a:ext cx="285752" cy="1428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20 Düz Bağlayıcı"/>
          <p:cNvCxnSpPr/>
          <p:nvPr/>
        </p:nvCxnSpPr>
        <p:spPr>
          <a:xfrm>
            <a:off x="4643438" y="2928934"/>
            <a:ext cx="142876" cy="7143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22 Düz Bağlayıcı"/>
          <p:cNvCxnSpPr/>
          <p:nvPr/>
        </p:nvCxnSpPr>
        <p:spPr>
          <a:xfrm rot="5400000" flipH="1" flipV="1">
            <a:off x="4750595" y="2750339"/>
            <a:ext cx="285752" cy="214314"/>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24 Düz Bağlayıcı"/>
          <p:cNvCxnSpPr/>
          <p:nvPr/>
        </p:nvCxnSpPr>
        <p:spPr>
          <a:xfrm rot="5400000">
            <a:off x="4214810" y="3500438"/>
            <a:ext cx="1571636" cy="0"/>
          </a:xfrm>
          <a:prstGeom prst="line">
            <a:avLst/>
          </a:prstGeom>
          <a:ln w="508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26 Düz Bağlayıcı"/>
          <p:cNvCxnSpPr/>
          <p:nvPr/>
        </p:nvCxnSpPr>
        <p:spPr>
          <a:xfrm rot="5400000" flipH="1" flipV="1">
            <a:off x="5000628" y="4000504"/>
            <a:ext cx="285752" cy="285752"/>
          </a:xfrm>
          <a:prstGeom prst="line">
            <a:avLst/>
          </a:prstGeom>
          <a:ln w="508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28 Düz Bağlayıcı"/>
          <p:cNvCxnSpPr/>
          <p:nvPr/>
        </p:nvCxnSpPr>
        <p:spPr>
          <a:xfrm>
            <a:off x="5286380" y="4000504"/>
            <a:ext cx="2071702" cy="0"/>
          </a:xfrm>
          <a:prstGeom prst="line">
            <a:avLst/>
          </a:prstGeom>
          <a:ln w="508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29 Metin kutusu"/>
          <p:cNvSpPr txBox="1"/>
          <p:nvPr/>
        </p:nvSpPr>
        <p:spPr>
          <a:xfrm rot="16200000">
            <a:off x="4583399" y="3203287"/>
            <a:ext cx="1203791" cy="369332"/>
          </a:xfrm>
          <a:prstGeom prst="rect">
            <a:avLst/>
          </a:prstGeom>
          <a:noFill/>
        </p:spPr>
        <p:txBody>
          <a:bodyPr wrap="none" rtlCol="0">
            <a:spAutoFit/>
          </a:bodyPr>
          <a:lstStyle/>
          <a:p>
            <a:r>
              <a:rPr lang="tr-TR" b="1" dirty="0">
                <a:solidFill>
                  <a:schemeClr val="bg1"/>
                </a:solidFill>
              </a:rPr>
              <a:t>Tükenme</a:t>
            </a:r>
          </a:p>
        </p:txBody>
      </p:sp>
      <p:sp>
        <p:nvSpPr>
          <p:cNvPr id="31" name="30 Metin kutusu"/>
          <p:cNvSpPr txBox="1"/>
          <p:nvPr/>
        </p:nvSpPr>
        <p:spPr>
          <a:xfrm rot="20083334">
            <a:off x="3077873" y="2735759"/>
            <a:ext cx="1520224" cy="369332"/>
          </a:xfrm>
          <a:prstGeom prst="rect">
            <a:avLst/>
          </a:prstGeom>
          <a:noFill/>
        </p:spPr>
        <p:txBody>
          <a:bodyPr wrap="none" rtlCol="0">
            <a:spAutoFit/>
          </a:bodyPr>
          <a:lstStyle/>
          <a:p>
            <a:r>
              <a:rPr lang="tr-TR" dirty="0">
                <a:solidFill>
                  <a:schemeClr val="bg1"/>
                </a:solidFill>
              </a:rPr>
              <a:t>Stresli olaylar</a:t>
            </a:r>
          </a:p>
        </p:txBody>
      </p:sp>
      <p:sp>
        <p:nvSpPr>
          <p:cNvPr id="32" name="31 Metin kutusu"/>
          <p:cNvSpPr txBox="1"/>
          <p:nvPr/>
        </p:nvSpPr>
        <p:spPr>
          <a:xfrm rot="16200000">
            <a:off x="733017" y="3624645"/>
            <a:ext cx="2189382" cy="369332"/>
          </a:xfrm>
          <a:prstGeom prst="rect">
            <a:avLst/>
          </a:prstGeom>
          <a:noFill/>
        </p:spPr>
        <p:txBody>
          <a:bodyPr wrap="none" rtlCol="0">
            <a:spAutoFit/>
          </a:bodyPr>
          <a:lstStyle/>
          <a:p>
            <a:r>
              <a:rPr lang="tr-TR" b="1" dirty="0">
                <a:solidFill>
                  <a:schemeClr val="bg1"/>
                </a:solidFill>
              </a:rPr>
              <a:t>Gevşeme uyarılma</a:t>
            </a:r>
          </a:p>
        </p:txBody>
      </p:sp>
      <p:sp>
        <p:nvSpPr>
          <p:cNvPr id="34" name="33 Başlık"/>
          <p:cNvSpPr>
            <a:spLocks noGrp="1"/>
          </p:cNvSpPr>
          <p:nvPr>
            <p:ph type="title"/>
          </p:nvPr>
        </p:nvSpPr>
        <p:spPr>
          <a:solidFill>
            <a:srgbClr val="92D050"/>
          </a:solidFill>
        </p:spPr>
        <p:txBody>
          <a:bodyPr/>
          <a:lstStyle/>
          <a:p>
            <a:pPr algn="ctr"/>
            <a:r>
              <a:rPr lang="tr-TR" dirty="0"/>
              <a:t>KRONİK STRES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28604"/>
            <a:ext cx="8229600" cy="1357322"/>
          </a:xfrm>
          <a:solidFill>
            <a:srgbClr val="92D050"/>
          </a:solidFill>
        </p:spPr>
        <p:txBody>
          <a:bodyPr>
            <a:normAutofit fontScale="90000"/>
          </a:bodyPr>
          <a:lstStyle/>
          <a:p>
            <a:pPr algn="ctr"/>
            <a:r>
              <a:rPr lang="tr-TR" dirty="0"/>
              <a:t>TÜKENME </a:t>
            </a:r>
            <a:br>
              <a:rPr lang="tr-TR" dirty="0"/>
            </a:br>
            <a:r>
              <a:rPr lang="tr-TR" dirty="0"/>
              <a:t>(BURNOUT- YANMA)</a:t>
            </a:r>
          </a:p>
        </p:txBody>
      </p:sp>
      <p:sp>
        <p:nvSpPr>
          <p:cNvPr id="3" name="2 İçerik Yer Tutucusu"/>
          <p:cNvSpPr>
            <a:spLocks noGrp="1"/>
          </p:cNvSpPr>
          <p:nvPr>
            <p:ph idx="1"/>
          </p:nvPr>
        </p:nvSpPr>
        <p:spPr>
          <a:xfrm>
            <a:off x="457200" y="2214554"/>
            <a:ext cx="8229600" cy="3881446"/>
          </a:xfrm>
        </p:spPr>
        <p:txBody>
          <a:bodyPr>
            <a:normAutofit/>
          </a:bodyPr>
          <a:lstStyle/>
          <a:p>
            <a:pPr>
              <a:buNone/>
            </a:pPr>
            <a:r>
              <a:rPr lang="tr-TR" dirty="0"/>
              <a:t>    Arka bahçedeki elektrikli testere ile çalışırken testere kıvılcımlar saçarak durduğunda, motorun yandığını hemen anlarız. </a:t>
            </a:r>
          </a:p>
          <a:p>
            <a:pPr>
              <a:buNone/>
            </a:pPr>
            <a:endParaRPr lang="tr-TR" dirty="0"/>
          </a:p>
          <a:p>
            <a:pPr>
              <a:buNone/>
            </a:pPr>
            <a:r>
              <a:rPr lang="tr-TR" dirty="0"/>
              <a:t>    Ama çok güvendiğimiz ve nazik doktorumuz aniden bir hastasına bağırmaya başlarsa ne olduğunu ne yazık ki anlayamayız.</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1196752"/>
            <a:ext cx="8229600" cy="1704964"/>
          </a:xfrm>
          <a:solidFill>
            <a:srgbClr val="92D050"/>
          </a:solidFill>
        </p:spPr>
        <p:txBody>
          <a:bodyPr/>
          <a:lstStyle/>
          <a:p>
            <a:pPr algn="ctr"/>
            <a:r>
              <a:rPr lang="tr-TR" dirty="0"/>
              <a:t>TÜKENME NASIL </a:t>
            </a:r>
            <a:r>
              <a:rPr lang="tr-TR" sz="4400" dirty="0"/>
              <a:t>BAŞLAR</a:t>
            </a:r>
            <a:r>
              <a:rPr lang="tr-TR" dirty="0"/>
              <a:t>?</a:t>
            </a:r>
          </a:p>
        </p:txBody>
      </p:sp>
      <p:sp>
        <p:nvSpPr>
          <p:cNvPr id="2" name="1 İçerik Yer Tutucusu"/>
          <p:cNvSpPr>
            <a:spLocks noGrp="1"/>
          </p:cNvSpPr>
          <p:nvPr>
            <p:ph idx="1"/>
          </p:nvPr>
        </p:nvSpPr>
        <p:spPr>
          <a:xfrm>
            <a:off x="4355976" y="4365104"/>
            <a:ext cx="3565040" cy="714380"/>
          </a:xfrm>
          <a:solidFill>
            <a:srgbClr val="92D050"/>
          </a:solidFill>
        </p:spPr>
        <p:txBody>
          <a:bodyPr>
            <a:normAutofit fontScale="92500"/>
          </a:bodyPr>
          <a:lstStyle/>
          <a:p>
            <a:pPr algn="ctr">
              <a:buNone/>
            </a:pPr>
            <a:r>
              <a:rPr lang="tr-TR" sz="3600" dirty="0"/>
              <a:t>YAVAŞ VE SİNSİCE!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95536" y="548680"/>
            <a:ext cx="8568952" cy="3888432"/>
          </a:xfrm>
        </p:spPr>
        <p:txBody>
          <a:bodyPr>
            <a:normAutofit/>
          </a:bodyPr>
          <a:lstStyle/>
          <a:p>
            <a:pPr>
              <a:lnSpc>
                <a:spcPct val="150000"/>
              </a:lnSpc>
              <a:spcBef>
                <a:spcPts val="0"/>
              </a:spcBef>
            </a:pPr>
            <a:r>
              <a:rPr lang="tr-TR" sz="2400" dirty="0"/>
              <a:t>Tükenenlerin çoğu, bir amaca ulaşmak için çabalamış kişilerdir.</a:t>
            </a:r>
          </a:p>
          <a:p>
            <a:pPr>
              <a:lnSpc>
                <a:spcPct val="150000"/>
              </a:lnSpc>
              <a:spcBef>
                <a:spcPts val="0"/>
              </a:spcBef>
            </a:pPr>
            <a:r>
              <a:rPr lang="tr-TR" sz="2400" dirty="0"/>
              <a:t>Programları doludur.</a:t>
            </a:r>
          </a:p>
          <a:p>
            <a:pPr>
              <a:lnSpc>
                <a:spcPct val="150000"/>
              </a:lnSpc>
              <a:spcBef>
                <a:spcPts val="0"/>
              </a:spcBef>
            </a:pPr>
            <a:r>
              <a:rPr lang="tr-TR" sz="2400" dirty="0"/>
              <a:t>İşleri konusunda kendi üzerine düşenden daha fazlasını yaparlar.</a:t>
            </a:r>
          </a:p>
          <a:p>
            <a:pPr>
              <a:lnSpc>
                <a:spcPct val="150000"/>
              </a:lnSpc>
              <a:spcBef>
                <a:spcPts val="0"/>
              </a:spcBef>
            </a:pPr>
            <a:r>
              <a:rPr lang="tr-TR" sz="2400" dirty="0"/>
              <a:t>Hayata büyük beklenti ve idealler ile başlamışlardır.</a:t>
            </a:r>
          </a:p>
          <a:p>
            <a:pPr>
              <a:lnSpc>
                <a:spcPct val="150000"/>
              </a:lnSpc>
              <a:spcBef>
                <a:spcPts val="0"/>
              </a:spcBef>
            </a:pPr>
            <a:r>
              <a:rPr lang="tr-TR" sz="2400" dirty="0"/>
              <a:t>Tükenmiş kişi, bu beklentilerini elde edememesine bağlı bir yorgunluk ve hayal kırıklığı içindedir. </a:t>
            </a:r>
          </a:p>
          <a:p>
            <a:pPr>
              <a:lnSpc>
                <a:spcPct val="150000"/>
              </a:lnSpc>
              <a:spcBef>
                <a:spcPts val="0"/>
              </a:spcBef>
              <a:buNone/>
            </a:pPr>
            <a:endParaRPr lang="tr-TR" sz="2400" dirty="0"/>
          </a:p>
        </p:txBody>
      </p:sp>
      <p:sp>
        <p:nvSpPr>
          <p:cNvPr id="3" name="2 Dikdörtgen"/>
          <p:cNvSpPr/>
          <p:nvPr/>
        </p:nvSpPr>
        <p:spPr>
          <a:xfrm>
            <a:off x="467544" y="4221088"/>
            <a:ext cx="8424936" cy="2343655"/>
          </a:xfrm>
          <a:prstGeom prst="rect">
            <a:avLst/>
          </a:prstGeom>
          <a:solidFill>
            <a:srgbClr val="92D050"/>
          </a:solidFill>
          <a:ln>
            <a:solidFill>
              <a:srgbClr val="92D050"/>
            </a:solidFill>
          </a:ln>
        </p:spPr>
        <p:txBody>
          <a:bodyPr wrap="square">
            <a:spAutoFit/>
          </a:bodyPr>
          <a:lstStyle/>
          <a:p>
            <a:pPr algn="ctr">
              <a:lnSpc>
                <a:spcPct val="150000"/>
              </a:lnSpc>
            </a:pPr>
            <a:r>
              <a:rPr lang="tr-TR" sz="2000" dirty="0">
                <a:latin typeface="Arial" pitchFamily="34" charset="0"/>
                <a:cs typeface="Arial" pitchFamily="34" charset="0"/>
              </a:rPr>
              <a:t>Ortaya çıkışı ani olsa da tükenme sürekli gelişen bir durumdur. </a:t>
            </a:r>
          </a:p>
          <a:p>
            <a:pPr algn="ctr">
              <a:lnSpc>
                <a:spcPct val="150000"/>
              </a:lnSpc>
            </a:pPr>
            <a:r>
              <a:rPr lang="tr-TR" sz="2000" dirty="0">
                <a:latin typeface="Arial" pitchFamily="34" charset="0"/>
                <a:cs typeface="Arial" pitchFamily="34" charset="0"/>
              </a:rPr>
              <a:t>Kişi haftalar, aylar hatta yıllar boyunca bir ideale ulaşmak için kendini zorlamıştır. </a:t>
            </a:r>
          </a:p>
          <a:p>
            <a:pPr algn="ctr">
              <a:lnSpc>
                <a:spcPct val="150000"/>
              </a:lnSpc>
            </a:pPr>
            <a:r>
              <a:rPr lang="tr-TR" sz="2000" dirty="0">
                <a:latin typeface="Arial" pitchFamily="34" charset="0"/>
                <a:cs typeface="Arial" pitchFamily="34" charset="0"/>
              </a:rPr>
              <a:t>Bir gün, daha önce hiçbir uyarıda bulunmadan “ani bir belirti” ona “tükendiğini” gösterir.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28604"/>
            <a:ext cx="8229600" cy="624132"/>
          </a:xfrm>
          <a:solidFill>
            <a:srgbClr val="92D050"/>
          </a:solidFill>
        </p:spPr>
        <p:txBody>
          <a:bodyPr>
            <a:normAutofit fontScale="90000"/>
          </a:bodyPr>
          <a:lstStyle/>
          <a:p>
            <a:r>
              <a:rPr lang="tr-TR" b="1" dirty="0"/>
              <a:t>İş Yerinde Stres Kaynakları</a:t>
            </a:r>
            <a:endParaRPr lang="tr-TR" dirty="0"/>
          </a:p>
        </p:txBody>
      </p:sp>
      <p:sp>
        <p:nvSpPr>
          <p:cNvPr id="3" name="2 İçerik Yer Tutucusu"/>
          <p:cNvSpPr>
            <a:spLocks noGrp="1"/>
          </p:cNvSpPr>
          <p:nvPr>
            <p:ph idx="1"/>
          </p:nvPr>
        </p:nvSpPr>
        <p:spPr>
          <a:xfrm>
            <a:off x="179512" y="1340768"/>
            <a:ext cx="8640960" cy="5256584"/>
          </a:xfrm>
        </p:spPr>
        <p:txBody>
          <a:bodyPr>
            <a:normAutofit fontScale="62500" lnSpcReduction="20000"/>
          </a:bodyPr>
          <a:lstStyle/>
          <a:p>
            <a:pPr algn="ctr">
              <a:buNone/>
            </a:pPr>
            <a:r>
              <a:rPr lang="tr-TR" dirty="0"/>
              <a:t>    Bir iş yerinde strese neden olan faktörler çok sayıdadır. İş stresi kaynakları fark edilmeyince etkili bir şekilde yönetilmeleri mümkün olamaz. Bunun sonucunda da kronik stres kaynakları haline dönüşürler.</a:t>
            </a:r>
          </a:p>
          <a:p>
            <a:pPr marL="809625">
              <a:buNone/>
            </a:pPr>
            <a:r>
              <a:rPr lang="tr-TR" dirty="0"/>
              <a:t>Aşağıda iş yerinden kaynaklı, önemli görülen stres kaynakları tanımlanmıştır:</a:t>
            </a:r>
          </a:p>
          <a:p>
            <a:pPr marL="809625" lvl="0"/>
            <a:r>
              <a:rPr lang="tr-TR" dirty="0"/>
              <a:t>Fiziksel Çalışma Koşulları</a:t>
            </a:r>
          </a:p>
          <a:p>
            <a:pPr marL="809625" lvl="0"/>
            <a:r>
              <a:rPr lang="tr-TR" dirty="0"/>
              <a:t>Araç-Gereç Yetersizliği</a:t>
            </a:r>
          </a:p>
          <a:p>
            <a:pPr marL="809625" lvl="0"/>
            <a:r>
              <a:rPr lang="tr-TR" dirty="0"/>
              <a:t>Çalışma Süresinin Uzunluğu</a:t>
            </a:r>
          </a:p>
          <a:p>
            <a:pPr marL="809625" lvl="0"/>
            <a:r>
              <a:rPr lang="tr-TR" dirty="0"/>
              <a:t>Yoğun İş Yükü</a:t>
            </a:r>
          </a:p>
          <a:p>
            <a:pPr marL="809625" lvl="0"/>
            <a:r>
              <a:rPr lang="tr-TR" dirty="0"/>
              <a:t>Ücret Yetersizliği</a:t>
            </a:r>
          </a:p>
          <a:p>
            <a:pPr marL="809625" lvl="0"/>
            <a:r>
              <a:rPr lang="tr-TR" dirty="0"/>
              <a:t>Kişilerarası Çatışmalar</a:t>
            </a:r>
          </a:p>
          <a:p>
            <a:pPr marL="809625" lvl="0"/>
            <a:r>
              <a:rPr lang="tr-TR" dirty="0"/>
              <a:t>Rollerdeki Belirsizlik</a:t>
            </a:r>
          </a:p>
          <a:p>
            <a:pPr marL="809625" lvl="0"/>
            <a:r>
              <a:rPr lang="tr-TR" dirty="0"/>
              <a:t>Rol Çatışması</a:t>
            </a:r>
          </a:p>
          <a:p>
            <a:pPr marL="809625" lvl="0"/>
            <a:r>
              <a:rPr lang="tr-TR" dirty="0"/>
              <a:t>Sorumluluklar ve Yetki Alanı Uyumsuzluğu</a:t>
            </a:r>
          </a:p>
          <a:p>
            <a:pPr marL="809625" lvl="0"/>
            <a:r>
              <a:rPr lang="tr-TR" dirty="0"/>
              <a:t>Yükselme Olanağı</a:t>
            </a:r>
          </a:p>
          <a:p>
            <a:pPr marL="809625" lvl="0"/>
            <a:r>
              <a:rPr lang="tr-TR" dirty="0"/>
              <a:t>Kara Verme Sürecine Katılım</a:t>
            </a:r>
          </a:p>
          <a:p>
            <a:pPr marL="809625" lvl="0"/>
            <a:r>
              <a:rPr lang="tr-TR" dirty="0"/>
              <a:t>Çalışanın Değerlendirilmesindeki Adaletsizlikler</a:t>
            </a:r>
          </a:p>
          <a:p>
            <a:pPr marL="809625" lvl="0"/>
            <a:r>
              <a:rPr lang="tr-TR" dirty="0"/>
              <a:t>Mekân ve Yer Sorunları</a:t>
            </a:r>
          </a:p>
        </p:txBody>
      </p:sp>
    </p:spTree>
    <p:extLst>
      <p:ext uri="{BB962C8B-B14F-4D97-AF65-F5344CB8AC3E}">
        <p14:creationId xmlns:p14="http://schemas.microsoft.com/office/powerpoint/2010/main" val="2704826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solidFill>
            <a:srgbClr val="92D050"/>
          </a:solidFill>
        </p:spPr>
        <p:txBody>
          <a:bodyPr>
            <a:normAutofit fontScale="90000"/>
          </a:bodyPr>
          <a:lstStyle/>
          <a:p>
            <a:r>
              <a:rPr lang="tr-TR" b="1" dirty="0"/>
              <a:t>Bireyin Kendisi ile İlgili Kişisel Stres Kaynakları</a:t>
            </a:r>
          </a:p>
        </p:txBody>
      </p:sp>
      <p:sp>
        <p:nvSpPr>
          <p:cNvPr id="2" name="1 İçerik Yer Tutucusu"/>
          <p:cNvSpPr>
            <a:spLocks noGrp="1"/>
          </p:cNvSpPr>
          <p:nvPr>
            <p:ph idx="1"/>
          </p:nvPr>
        </p:nvSpPr>
        <p:spPr>
          <a:xfrm>
            <a:off x="1115616" y="1817440"/>
            <a:ext cx="7812360" cy="5040560"/>
          </a:xfrm>
        </p:spPr>
        <p:txBody>
          <a:bodyPr>
            <a:noAutofit/>
          </a:bodyPr>
          <a:lstStyle/>
          <a:p>
            <a:pPr marL="0" indent="0" algn="ctr">
              <a:buNone/>
            </a:pPr>
            <a:r>
              <a:rPr lang="tr-TR" sz="2800" dirty="0">
                <a:solidFill>
                  <a:srgbClr val="209C0E"/>
                </a:solidFill>
              </a:rPr>
              <a:t>Stres yaratan düşünce biçimleri </a:t>
            </a:r>
          </a:p>
          <a:p>
            <a:pPr marL="0" indent="0" algn="ctr">
              <a:buNone/>
            </a:pPr>
            <a:endParaRPr lang="tr-TR" sz="2800" dirty="0"/>
          </a:p>
          <a:p>
            <a:pPr marL="174625" indent="-174625"/>
            <a:r>
              <a:rPr lang="tr-TR" sz="2800" dirty="0"/>
              <a:t>Mükemmeliyetçilik, </a:t>
            </a:r>
          </a:p>
          <a:p>
            <a:pPr marL="174625" indent="-174625"/>
            <a:r>
              <a:rPr lang="tr-TR" sz="2800" dirty="0"/>
              <a:t>“Ya hep ya hiç” tarzı düşünme (Ör:“İnsan bir işi en iyi şekilde yapmayacaksa, hiç başlamasın daha iyi”), </a:t>
            </a:r>
          </a:p>
          <a:p>
            <a:pPr marL="174625" indent="-174625"/>
            <a:r>
              <a:rPr lang="tr-TR" sz="2800" dirty="0"/>
              <a:t>Kişiselleştirme (Ör: Selam vermedi yanlış bir şey mi yaptım acaba?), </a:t>
            </a:r>
          </a:p>
          <a:p>
            <a:pPr marL="174625" indent="-174625"/>
            <a:r>
              <a:rPr lang="tr-TR" sz="2800" dirty="0"/>
              <a:t>Aşırı genelleme (Ör:“Eyvah toplantıya geç kaldım, zaten hangi işi becerebildim ki”).</a:t>
            </a:r>
          </a:p>
        </p:txBody>
      </p:sp>
      <p:pic>
        <p:nvPicPr>
          <p:cNvPr id="4" name="Picture 4" descr="http://img-fotki.yandex.ru/get/5005/natali73123.246/0_4f2d6_7caa6f05_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375"/>
          <a:stretch/>
        </p:blipFill>
        <p:spPr bwMode="auto">
          <a:xfrm rot="10800000">
            <a:off x="-36513" y="341820"/>
            <a:ext cx="1819140" cy="2951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solidFill>
            <a:srgbClr val="92D050"/>
          </a:solidFill>
        </p:spPr>
        <p:txBody>
          <a:bodyPr/>
          <a:lstStyle/>
          <a:p>
            <a:r>
              <a:rPr lang="tr-TR" dirty="0"/>
              <a:t>STRES NEDİR?</a:t>
            </a:r>
          </a:p>
        </p:txBody>
      </p:sp>
      <p:sp>
        <p:nvSpPr>
          <p:cNvPr id="2" name="1 İçerik Yer Tutucusu"/>
          <p:cNvSpPr>
            <a:spLocks noGrp="1"/>
          </p:cNvSpPr>
          <p:nvPr>
            <p:ph idx="1"/>
          </p:nvPr>
        </p:nvSpPr>
        <p:spPr>
          <a:xfrm>
            <a:off x="2627784" y="2420888"/>
            <a:ext cx="5760640" cy="3672408"/>
          </a:xfrm>
          <a:solidFill>
            <a:schemeClr val="bg1"/>
          </a:solidFill>
        </p:spPr>
        <p:txBody>
          <a:bodyPr>
            <a:normAutofit/>
          </a:bodyPr>
          <a:lstStyle/>
          <a:p>
            <a:pPr marL="363538" indent="0" algn="ctr">
              <a:buNone/>
            </a:pPr>
            <a:r>
              <a:rPr lang="tr-TR" sz="3600" dirty="0"/>
              <a:t>Organizmanın içsel ya da dışsal bir uyarıcıya verdiği biyolojik tepkilerinin bütünüdür.</a:t>
            </a:r>
          </a:p>
        </p:txBody>
      </p:sp>
      <p:pic>
        <p:nvPicPr>
          <p:cNvPr id="4" name="Picture 4" descr="http://img-fotki.yandex.ru/get/5005/natali73123.246/0_4f2d6_7caa6f05_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58575">
            <a:off x="240933" y="2166501"/>
            <a:ext cx="3918988" cy="43630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C:\Users\Özlem\Desktop\iş\stress_weight_lif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16832"/>
            <a:ext cx="3347864" cy="4752528"/>
          </a:xfrm>
          <a:prstGeom prst="rect">
            <a:avLst/>
          </a:prstGeom>
          <a:noFill/>
          <a:extLst>
            <a:ext uri="{909E8E84-426E-40DD-AFC4-6F175D3DCCD1}">
              <a14:hiddenFill xmlns:a14="http://schemas.microsoft.com/office/drawing/2010/main">
                <a:solidFill>
                  <a:srgbClr val="FFFFFF"/>
                </a:solidFill>
              </a14:hiddenFill>
            </a:ext>
          </a:extLst>
        </p:spPr>
      </p:pic>
      <p:sp>
        <p:nvSpPr>
          <p:cNvPr id="3" name="2 Başlık"/>
          <p:cNvSpPr>
            <a:spLocks noGrp="1"/>
          </p:cNvSpPr>
          <p:nvPr>
            <p:ph type="title"/>
          </p:nvPr>
        </p:nvSpPr>
        <p:spPr>
          <a:solidFill>
            <a:srgbClr val="92D050"/>
          </a:solidFill>
        </p:spPr>
        <p:txBody>
          <a:bodyPr/>
          <a:lstStyle/>
          <a:p>
            <a:r>
              <a:rPr lang="tr-TR" dirty="0"/>
              <a:t>PSİKOLOJİK SAĞLAMLIK</a:t>
            </a:r>
          </a:p>
        </p:txBody>
      </p:sp>
      <p:sp>
        <p:nvSpPr>
          <p:cNvPr id="2" name="1 İçerik Yer Tutucusu"/>
          <p:cNvSpPr>
            <a:spLocks noGrp="1"/>
          </p:cNvSpPr>
          <p:nvPr>
            <p:ph idx="1"/>
          </p:nvPr>
        </p:nvSpPr>
        <p:spPr>
          <a:xfrm>
            <a:off x="1259632" y="1450430"/>
            <a:ext cx="7427168" cy="4997152"/>
          </a:xfrm>
        </p:spPr>
        <p:txBody>
          <a:bodyPr>
            <a:normAutofit/>
          </a:bodyPr>
          <a:lstStyle/>
          <a:p>
            <a:pPr marL="0" indent="0">
              <a:buNone/>
            </a:pPr>
            <a:r>
              <a:rPr lang="tr-TR" sz="2800" b="1" dirty="0"/>
              <a:t>Strese dirençli kişinin bazı özellikleri vardır:</a:t>
            </a:r>
          </a:p>
          <a:p>
            <a:pPr marL="0" indent="0">
              <a:buNone/>
            </a:pPr>
            <a:endParaRPr lang="tr-TR" sz="2800" b="1" dirty="0"/>
          </a:p>
          <a:p>
            <a:pPr marL="2157413" indent="-273050">
              <a:buFont typeface="Wingdings" pitchFamily="2" charset="2"/>
              <a:buChar char="Ø"/>
            </a:pPr>
            <a:r>
              <a:rPr lang="tr-TR" sz="2800" dirty="0"/>
              <a:t>Değişime açık olma</a:t>
            </a:r>
          </a:p>
          <a:p>
            <a:pPr marL="2157413" indent="-273050">
              <a:buFont typeface="Wingdings" pitchFamily="2" charset="2"/>
              <a:buChar char="Ø"/>
            </a:pPr>
            <a:r>
              <a:rPr lang="tr-TR" sz="2800" dirty="0"/>
              <a:t>Her ne iş yaparsa yapsın kendini o işe verebilme</a:t>
            </a:r>
          </a:p>
          <a:p>
            <a:pPr marL="2157413" indent="-273050">
              <a:buFont typeface="Wingdings" pitchFamily="2" charset="2"/>
              <a:buChar char="Ø"/>
            </a:pPr>
            <a:r>
              <a:rPr lang="tr-TR" sz="2800" dirty="0"/>
              <a:t>Olayların kontrolünü elinde tuttuğuna inanma</a:t>
            </a:r>
          </a:p>
          <a:p>
            <a:pPr marL="2157413" indent="-273050">
              <a:buFont typeface="Wingdings" pitchFamily="2" charset="2"/>
              <a:buChar char="Ø"/>
            </a:pPr>
            <a:r>
              <a:rPr lang="tr-TR" sz="2800" dirty="0"/>
              <a:t>Stresli olayları bir tehdit değil, yetenek ve becerilerin sınandığı bir fırsat olarak algılama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solidFill>
            <a:srgbClr val="92D050"/>
          </a:solidFill>
        </p:spPr>
        <p:txBody>
          <a:bodyPr/>
          <a:lstStyle/>
          <a:p>
            <a:r>
              <a:rPr lang="tr-TR" dirty="0"/>
              <a:t>STRES YÖNETİMİ</a:t>
            </a:r>
          </a:p>
        </p:txBody>
      </p:sp>
      <p:sp>
        <p:nvSpPr>
          <p:cNvPr id="2" name="1 İçerik Yer Tutucusu"/>
          <p:cNvSpPr>
            <a:spLocks noGrp="1"/>
          </p:cNvSpPr>
          <p:nvPr>
            <p:ph idx="1"/>
          </p:nvPr>
        </p:nvSpPr>
        <p:spPr>
          <a:xfrm>
            <a:off x="323528" y="2060849"/>
            <a:ext cx="8229600" cy="4779518"/>
          </a:xfrm>
        </p:spPr>
        <p:txBody>
          <a:bodyPr>
            <a:normAutofit/>
          </a:bodyPr>
          <a:lstStyle/>
          <a:p>
            <a:pPr marL="446088" indent="0">
              <a:buNone/>
            </a:pPr>
            <a:r>
              <a:rPr lang="tr-TR" b="1" dirty="0"/>
              <a:t>Stres Yönetiminin amacı</a:t>
            </a:r>
            <a:r>
              <a:rPr lang="tr-TR" dirty="0"/>
              <a:t>, stresin bütününden kaçınmak değil, yaşam kalitesini artırmak amacıyla durumu değiştirme ya da duruma verilen tepkileri değiştirmektir. </a:t>
            </a:r>
          </a:p>
        </p:txBody>
      </p:sp>
      <p:pic>
        <p:nvPicPr>
          <p:cNvPr id="1026" name="Picture 2" descr="stress managemen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365104"/>
            <a:ext cx="5627040" cy="2037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212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Özlem\Desktop\iş\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2892" y="4149080"/>
            <a:ext cx="3621108" cy="2677677"/>
          </a:xfrm>
          <a:prstGeom prst="rect">
            <a:avLst/>
          </a:prstGeom>
          <a:noFill/>
          <a:extLst>
            <a:ext uri="{909E8E84-426E-40DD-AFC4-6F175D3DCCD1}">
              <a14:hiddenFill xmlns:a14="http://schemas.microsoft.com/office/drawing/2010/main">
                <a:solidFill>
                  <a:srgbClr val="FFFFFF"/>
                </a:solidFill>
              </a14:hiddenFill>
            </a:ext>
          </a:extLst>
        </p:spPr>
      </p:pic>
      <p:sp>
        <p:nvSpPr>
          <p:cNvPr id="3" name="2 Başlık"/>
          <p:cNvSpPr>
            <a:spLocks noGrp="1"/>
          </p:cNvSpPr>
          <p:nvPr>
            <p:ph type="title"/>
          </p:nvPr>
        </p:nvSpPr>
        <p:spPr>
          <a:solidFill>
            <a:srgbClr val="92D050"/>
          </a:solidFill>
        </p:spPr>
        <p:txBody>
          <a:bodyPr/>
          <a:lstStyle/>
          <a:p>
            <a:r>
              <a:rPr lang="tr-TR" dirty="0"/>
              <a:t>STRES NASIL YÖNETİLİR?</a:t>
            </a:r>
          </a:p>
        </p:txBody>
      </p:sp>
      <p:sp>
        <p:nvSpPr>
          <p:cNvPr id="2" name="1 İçerik Yer Tutucusu"/>
          <p:cNvSpPr>
            <a:spLocks noGrp="1"/>
          </p:cNvSpPr>
          <p:nvPr>
            <p:ph idx="1"/>
          </p:nvPr>
        </p:nvSpPr>
        <p:spPr>
          <a:xfrm>
            <a:off x="323528" y="1696855"/>
            <a:ext cx="8229600" cy="5143512"/>
          </a:xfrm>
        </p:spPr>
        <p:txBody>
          <a:bodyPr>
            <a:normAutofit/>
          </a:bodyPr>
          <a:lstStyle/>
          <a:p>
            <a:pPr algn="just"/>
            <a:r>
              <a:rPr lang="tr-TR" dirty="0"/>
              <a:t>Yaşamın coşkusunun büyük bir kısmı, zorlukların üstesinden gelmekten, değişiklik ve uyarım arayışından kaynaklanır.</a:t>
            </a:r>
          </a:p>
          <a:p>
            <a:pPr algn="just"/>
            <a:endParaRPr lang="tr-TR" dirty="0"/>
          </a:p>
          <a:p>
            <a:pPr algn="just"/>
            <a:r>
              <a:rPr lang="tr-TR" dirty="0"/>
              <a:t>Stresle başa çıkma tarzı</a:t>
            </a:r>
          </a:p>
          <a:p>
            <a:pPr marL="0" indent="0" algn="just">
              <a:buNone/>
            </a:pPr>
            <a:r>
              <a:rPr lang="tr-TR" dirty="0"/>
              <a:t>    ne olursa olsun “esnek” olabilmek</a:t>
            </a:r>
          </a:p>
          <a:p>
            <a:pPr marL="0" indent="0" algn="just">
              <a:buNone/>
            </a:pPr>
            <a:r>
              <a:rPr lang="tr-TR" dirty="0"/>
              <a:t>    çok önemli bir niteliktir.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357158" y="571480"/>
            <a:ext cx="8463314" cy="5665832"/>
          </a:xfrm>
          <a:solidFill>
            <a:srgbClr val="92D050"/>
          </a:solidFill>
        </p:spPr>
        <p:txBody>
          <a:bodyPr>
            <a:noAutofit/>
          </a:bodyPr>
          <a:lstStyle/>
          <a:p>
            <a:pPr algn="ctr">
              <a:lnSpc>
                <a:spcPct val="150000"/>
              </a:lnSpc>
            </a:pPr>
            <a:r>
              <a:rPr lang="tr-TR" sz="3200" dirty="0"/>
              <a:t>Kendi başa çıkma davranışlarınızı yakından incelerseniz, hangilerinin işe yaradığını hangilerinin sağlığınız, ilişkileriniz ve performansınız açısından zararlı olduğunu fark edebilirsiniz.</a:t>
            </a:r>
          </a:p>
        </p:txBody>
      </p:sp>
      <p:pic>
        <p:nvPicPr>
          <p:cNvPr id="4" name="Picture 4" descr="http://img-fotki.yandex.ru/get/5005/natali73123.246/0_4f2d6_7caa6f05_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375"/>
          <a:stretch/>
        </p:blipFill>
        <p:spPr bwMode="auto">
          <a:xfrm rot="5400000">
            <a:off x="6218168" y="3852124"/>
            <a:ext cx="1819140" cy="2951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Özlem\Desktop\iş\images_upload_2014_04_1_sku131195_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60"/>
          <a:stretch/>
        </p:blipFill>
        <p:spPr bwMode="auto">
          <a:xfrm>
            <a:off x="6156176" y="1700808"/>
            <a:ext cx="2545069" cy="4536504"/>
          </a:xfrm>
          <a:prstGeom prst="rect">
            <a:avLst/>
          </a:prstGeom>
          <a:noFill/>
          <a:extLst>
            <a:ext uri="{909E8E84-426E-40DD-AFC4-6F175D3DCCD1}">
              <a14:hiddenFill xmlns:a14="http://schemas.microsoft.com/office/drawing/2010/main">
                <a:solidFill>
                  <a:srgbClr val="FFFFFF"/>
                </a:solidFill>
              </a14:hiddenFill>
            </a:ext>
          </a:extLst>
        </p:spPr>
      </p:pic>
      <p:sp>
        <p:nvSpPr>
          <p:cNvPr id="3" name="2 Başlık"/>
          <p:cNvSpPr>
            <a:spLocks noGrp="1"/>
          </p:cNvSpPr>
          <p:nvPr>
            <p:ph type="title"/>
          </p:nvPr>
        </p:nvSpPr>
        <p:spPr>
          <a:solidFill>
            <a:srgbClr val="92D050"/>
          </a:solidFill>
        </p:spPr>
        <p:txBody>
          <a:bodyPr/>
          <a:lstStyle/>
          <a:p>
            <a:r>
              <a:rPr lang="tr-TR" dirty="0"/>
              <a:t>Kendinize Şu Soruları Sorun:</a:t>
            </a:r>
          </a:p>
        </p:txBody>
      </p:sp>
      <p:sp>
        <p:nvSpPr>
          <p:cNvPr id="4" name="1 İçerik Yer Tutucusu"/>
          <p:cNvSpPr>
            <a:spLocks noGrp="1"/>
          </p:cNvSpPr>
          <p:nvPr>
            <p:ph idx="1"/>
          </p:nvPr>
        </p:nvSpPr>
        <p:spPr>
          <a:xfrm>
            <a:off x="308429" y="1988840"/>
            <a:ext cx="5832649" cy="4675658"/>
          </a:xfrm>
        </p:spPr>
        <p:txBody>
          <a:bodyPr>
            <a:noAutofit/>
          </a:bodyPr>
          <a:lstStyle/>
          <a:p>
            <a:pPr>
              <a:lnSpc>
                <a:spcPct val="150000"/>
              </a:lnSpc>
              <a:spcBef>
                <a:spcPts val="0"/>
              </a:spcBef>
            </a:pPr>
            <a:r>
              <a:rPr lang="tr-TR" sz="2000" dirty="0"/>
              <a:t>Kendinizi baskı altında hissettiğinizde, kızdığınızda ya da bir şeyi yapmaktan alıkonulduğunuzu hissettiğinizde genellikle ne yaparsınız?</a:t>
            </a:r>
          </a:p>
          <a:p>
            <a:pPr>
              <a:lnSpc>
                <a:spcPct val="150000"/>
              </a:lnSpc>
              <a:spcBef>
                <a:spcPts val="0"/>
              </a:spcBef>
            </a:pPr>
            <a:r>
              <a:rPr lang="tr-TR" sz="2000" dirty="0"/>
              <a:t>Stres altındayken davranışlarınız her zamankinden farklı mı?</a:t>
            </a:r>
          </a:p>
          <a:p>
            <a:pPr>
              <a:lnSpc>
                <a:spcPct val="150000"/>
              </a:lnSpc>
              <a:spcBef>
                <a:spcPts val="0"/>
              </a:spcBef>
            </a:pPr>
            <a:r>
              <a:rPr lang="tr-TR" sz="2000" dirty="0"/>
              <a:t>Stres karşısında genellikle sergilediğiniz başa çıkma davranışlarınız insanlarla ilişkilerinizi nasıl etkiliyor?</a:t>
            </a:r>
          </a:p>
          <a:p>
            <a:pPr>
              <a:lnSpc>
                <a:spcPct val="150000"/>
              </a:lnSpc>
              <a:spcBef>
                <a:spcPts val="0"/>
              </a:spcBef>
            </a:pPr>
            <a:r>
              <a:rPr lang="tr-TR" sz="2000" dirty="0"/>
              <a:t>Bu davranışlarınız sağlığınızı nasıl etkiliyor?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404664"/>
            <a:ext cx="8229600" cy="5904656"/>
          </a:xfrm>
          <a:solidFill>
            <a:srgbClr val="92D050"/>
          </a:solidFill>
        </p:spPr>
        <p:txBody>
          <a:bodyPr>
            <a:normAutofit/>
          </a:bodyPr>
          <a:lstStyle/>
          <a:p>
            <a:pPr>
              <a:lnSpc>
                <a:spcPct val="150000"/>
              </a:lnSpc>
            </a:pPr>
            <a:br>
              <a:rPr lang="tr-TR" sz="3200" dirty="0"/>
            </a:br>
            <a:br>
              <a:rPr lang="tr-TR" sz="3200" dirty="0"/>
            </a:br>
            <a:r>
              <a:rPr lang="tr-TR" sz="3200" dirty="0"/>
              <a:t>Eğer sağlıksız bazı davranışlarınızı fark ederseniz, bunları repertuarınızdan birden bire çıkarmayın. </a:t>
            </a:r>
            <a:br>
              <a:rPr lang="tr-TR" sz="3200" dirty="0"/>
            </a:br>
            <a:br>
              <a:rPr lang="tr-TR" sz="3200" dirty="0"/>
            </a:br>
            <a:r>
              <a:rPr lang="tr-TR" sz="3200" dirty="0"/>
              <a:t>Belki de uygun dozlarda kullandığınızda, bunlar da yararlı başa çıkma yolları olabilirler.</a:t>
            </a:r>
          </a:p>
        </p:txBody>
      </p:sp>
      <p:pic>
        <p:nvPicPr>
          <p:cNvPr id="4" name="Picture 4" descr="http://img-fotki.yandex.ru/get/5005/natali73123.246/0_4f2d6_7caa6f05_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375"/>
          <a:stretch/>
        </p:blipFill>
        <p:spPr bwMode="auto">
          <a:xfrm rot="16200000">
            <a:off x="1260685" y="-244461"/>
            <a:ext cx="2086128" cy="33843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solidFill>
            <a:srgbClr val="92D050"/>
          </a:solidFill>
        </p:spPr>
        <p:txBody>
          <a:bodyPr>
            <a:normAutofit fontScale="90000"/>
          </a:bodyPr>
          <a:lstStyle/>
          <a:p>
            <a:r>
              <a:rPr lang="tr-TR" b="1" dirty="0"/>
              <a:t>Bireyin kendisiyle olumlu diyalog kurması</a:t>
            </a:r>
          </a:p>
        </p:txBody>
      </p:sp>
      <p:sp>
        <p:nvSpPr>
          <p:cNvPr id="2" name="1 İçerik Yer Tutucusu"/>
          <p:cNvSpPr>
            <a:spLocks noGrp="1"/>
          </p:cNvSpPr>
          <p:nvPr>
            <p:ph idx="1"/>
          </p:nvPr>
        </p:nvSpPr>
        <p:spPr>
          <a:xfrm>
            <a:off x="1860848" y="1988840"/>
            <a:ext cx="7283152" cy="4464496"/>
          </a:xfrm>
        </p:spPr>
        <p:txBody>
          <a:bodyPr>
            <a:noAutofit/>
          </a:bodyPr>
          <a:lstStyle/>
          <a:p>
            <a:r>
              <a:rPr lang="tr-TR" sz="2400" dirty="0"/>
              <a:t>Kişi stresin ne anlama geldiğini kafasında netleştirir; stres kaynakları karşısında verdiği fiziksel ya da duygusal tepkiyi tanımlar.</a:t>
            </a:r>
          </a:p>
          <a:p>
            <a:r>
              <a:rPr lang="tr-TR" sz="2400" dirty="0"/>
              <a:t>Yaşanan olaylar karşısında kişiler farklı tepkiler verir, bazı insanların çok yoğun stres yaşadığı durumlar diğerleri tarafından kolayca atlatılabilir. </a:t>
            </a:r>
          </a:p>
          <a:p>
            <a:r>
              <a:rPr lang="tr-TR" sz="2400" dirty="0"/>
              <a:t>Bunun temel nedeni kişilerin olayları yorumlamadaki farklılıklarıdır.</a:t>
            </a:r>
          </a:p>
          <a:p>
            <a:r>
              <a:rPr lang="tr-TR" sz="2400" dirty="0"/>
              <a:t>Stresi yaratan doğru ve makul olmayan düşünce biçimleridir.</a:t>
            </a:r>
          </a:p>
        </p:txBody>
      </p:sp>
      <p:pic>
        <p:nvPicPr>
          <p:cNvPr id="4" name="Picture 4" descr="http://img-fotki.yandex.ru/get/5005/natali73123.246/0_4f2d6_7caa6f05_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8914"/>
          <a:stretch/>
        </p:blipFill>
        <p:spPr bwMode="auto">
          <a:xfrm rot="10800000">
            <a:off x="0" y="2996952"/>
            <a:ext cx="1717674" cy="374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solidFill>
            <a:srgbClr val="92D050"/>
          </a:solidFill>
        </p:spPr>
        <p:txBody>
          <a:bodyPr>
            <a:normAutofit/>
          </a:bodyPr>
          <a:lstStyle/>
          <a:p>
            <a:r>
              <a:rPr lang="tr-TR" sz="3200" b="1" dirty="0"/>
              <a:t>Olumsuz içerikte düşünmeye başlanıldığında kişinin kendisine sorması gereken sorular</a:t>
            </a:r>
          </a:p>
        </p:txBody>
      </p:sp>
      <p:sp>
        <p:nvSpPr>
          <p:cNvPr id="2" name="1 İçerik Yer Tutucusu"/>
          <p:cNvSpPr>
            <a:spLocks noGrp="1"/>
          </p:cNvSpPr>
          <p:nvPr>
            <p:ph idx="1"/>
          </p:nvPr>
        </p:nvSpPr>
        <p:spPr>
          <a:xfrm>
            <a:off x="359532" y="1700808"/>
            <a:ext cx="7956376" cy="4896544"/>
          </a:xfrm>
        </p:spPr>
        <p:txBody>
          <a:bodyPr>
            <a:noAutofit/>
          </a:bodyPr>
          <a:lstStyle/>
          <a:p>
            <a:pPr lvl="0"/>
            <a:r>
              <a:rPr lang="tr-TR" sz="2800" dirty="0"/>
              <a:t>Bu düşüncemin doğru olduğuna ilişkin kanıtım var mı? Doğru olmayacağına ilişkin kanıtım var mı?</a:t>
            </a:r>
          </a:p>
          <a:p>
            <a:pPr lvl="0"/>
            <a:r>
              <a:rPr lang="tr-TR" sz="2800" dirty="0"/>
              <a:t>Bunun farklı bir açıklaması olabilir mi? </a:t>
            </a:r>
          </a:p>
          <a:p>
            <a:pPr lvl="0"/>
            <a:r>
              <a:rPr lang="tr-TR" sz="2800" dirty="0"/>
              <a:t>Olabilecek en kötü şey ne? Bu sonuca katlanamaz mıyım?             </a:t>
            </a:r>
          </a:p>
          <a:p>
            <a:pPr lvl="0"/>
            <a:r>
              <a:rPr lang="tr-TR" sz="2800" dirty="0"/>
              <a:t>Böyle düşünmem beni nasıl etkiliyor?</a:t>
            </a:r>
          </a:p>
          <a:p>
            <a:pPr lvl="0"/>
            <a:r>
              <a:rPr lang="tr-TR" sz="2800" dirty="0"/>
              <a:t>Bu konuda yapabileceğim bir şey var mı? Neler yapabilirim?             </a:t>
            </a:r>
          </a:p>
          <a:p>
            <a:pPr lvl="0"/>
            <a:r>
              <a:rPr lang="tr-TR" sz="2800" dirty="0"/>
              <a:t>Eğer yakın bir arkadaşım böyle düşünseydi, ona ne derdim? </a:t>
            </a:r>
          </a:p>
          <a:p>
            <a:pPr marL="3175" indent="-3175" algn="ctr">
              <a:lnSpc>
                <a:spcPct val="150000"/>
              </a:lnSpc>
              <a:spcBef>
                <a:spcPts val="0"/>
              </a:spcBef>
              <a:buNone/>
            </a:pPr>
            <a:endParaRPr lang="tr-TR" sz="2800" dirty="0"/>
          </a:p>
        </p:txBody>
      </p:sp>
      <p:pic>
        <p:nvPicPr>
          <p:cNvPr id="4" name="Picture 4" descr="http://img-fotki.yandex.ru/get/5005/natali73123.246/0_4f2d6_7caa6f05_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025" r="1"/>
          <a:stretch/>
        </p:blipFill>
        <p:spPr bwMode="auto">
          <a:xfrm rot="10800000">
            <a:off x="7631832" y="1988840"/>
            <a:ext cx="1512168" cy="374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solidFill>
            <a:srgbClr val="92D050"/>
          </a:solidFill>
        </p:spPr>
        <p:txBody>
          <a:bodyPr>
            <a:normAutofit/>
          </a:bodyPr>
          <a:lstStyle/>
          <a:p>
            <a:r>
              <a:rPr lang="tr-TR" dirty="0"/>
              <a:t>STRESLE NASIL BAŞA ÇIKACAĞIZ?</a:t>
            </a:r>
          </a:p>
        </p:txBody>
      </p:sp>
      <p:sp>
        <p:nvSpPr>
          <p:cNvPr id="2" name="1 İçerik Yer Tutucusu"/>
          <p:cNvSpPr>
            <a:spLocks noGrp="1"/>
          </p:cNvSpPr>
          <p:nvPr>
            <p:ph idx="1"/>
          </p:nvPr>
        </p:nvSpPr>
        <p:spPr>
          <a:xfrm>
            <a:off x="3289140" y="1628800"/>
            <a:ext cx="5842992" cy="4464496"/>
          </a:xfrm>
        </p:spPr>
        <p:txBody>
          <a:bodyPr>
            <a:noAutofit/>
          </a:bodyPr>
          <a:lstStyle/>
          <a:p>
            <a:pPr marL="3175" indent="-3175" algn="ctr">
              <a:lnSpc>
                <a:spcPct val="150000"/>
              </a:lnSpc>
              <a:spcBef>
                <a:spcPts val="0"/>
              </a:spcBef>
              <a:buNone/>
            </a:pPr>
            <a:r>
              <a:rPr lang="tr-TR" sz="3600" dirty="0"/>
              <a:t>Ya stres durumunu </a:t>
            </a:r>
          </a:p>
          <a:p>
            <a:pPr marL="3175" indent="-3175" algn="ctr">
              <a:lnSpc>
                <a:spcPct val="150000"/>
              </a:lnSpc>
              <a:spcBef>
                <a:spcPts val="0"/>
              </a:spcBef>
              <a:buNone/>
            </a:pPr>
            <a:r>
              <a:rPr lang="tr-TR" sz="3600" dirty="0"/>
              <a:t>ya da</a:t>
            </a:r>
          </a:p>
          <a:p>
            <a:pPr marL="3175" indent="-3175" algn="ctr">
              <a:lnSpc>
                <a:spcPct val="150000"/>
              </a:lnSpc>
              <a:spcBef>
                <a:spcPts val="0"/>
              </a:spcBef>
              <a:buNone/>
            </a:pPr>
            <a:r>
              <a:rPr lang="tr-TR" sz="3600" dirty="0"/>
              <a:t>stresli duruma verdiğimiz anlamı değiştireceğiz.</a:t>
            </a:r>
          </a:p>
        </p:txBody>
      </p:sp>
      <p:pic>
        <p:nvPicPr>
          <p:cNvPr id="4" name="Picture 4" descr="http://img-fotki.yandex.ru/get/5005/natali73123.246/0_4f2d6_7caa6f05_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981" y="1700806"/>
            <a:ext cx="4462848" cy="49685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log.desktime.com/wp-content/uploads/2013/06/mp90043181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369"/>
          <a:stretch/>
        </p:blipFill>
        <p:spPr bwMode="auto">
          <a:xfrm>
            <a:off x="3779912" y="3645024"/>
            <a:ext cx="5112568" cy="2967174"/>
          </a:xfrm>
          <a:prstGeom prst="rect">
            <a:avLst/>
          </a:prstGeom>
          <a:noFill/>
          <a:extLst>
            <a:ext uri="{909E8E84-426E-40DD-AFC4-6F175D3DCCD1}">
              <a14:hiddenFill xmlns:a14="http://schemas.microsoft.com/office/drawing/2010/main">
                <a:solidFill>
                  <a:srgbClr val="FFFFFF"/>
                </a:solidFill>
              </a14:hiddenFill>
            </a:ext>
          </a:extLst>
        </p:spPr>
      </p:pic>
      <p:sp>
        <p:nvSpPr>
          <p:cNvPr id="3" name="2 Başlık"/>
          <p:cNvSpPr>
            <a:spLocks noGrp="1"/>
          </p:cNvSpPr>
          <p:nvPr>
            <p:ph type="title"/>
          </p:nvPr>
        </p:nvSpPr>
        <p:spPr>
          <a:xfrm>
            <a:off x="457200" y="152400"/>
            <a:ext cx="8229600" cy="828328"/>
          </a:xfrm>
          <a:solidFill>
            <a:srgbClr val="92D050"/>
          </a:solidFill>
        </p:spPr>
        <p:txBody>
          <a:bodyPr/>
          <a:lstStyle/>
          <a:p>
            <a:r>
              <a:rPr lang="tr-TR" dirty="0"/>
              <a:t>ETKİLİ BAŞA ÇIKMA YOLLARI</a:t>
            </a:r>
          </a:p>
        </p:txBody>
      </p:sp>
      <p:sp>
        <p:nvSpPr>
          <p:cNvPr id="2" name="1 İçerik Yer Tutucusu"/>
          <p:cNvSpPr>
            <a:spLocks noGrp="1"/>
          </p:cNvSpPr>
          <p:nvPr>
            <p:ph idx="1"/>
          </p:nvPr>
        </p:nvSpPr>
        <p:spPr>
          <a:xfrm>
            <a:off x="467544" y="1313163"/>
            <a:ext cx="8229600" cy="2664296"/>
          </a:xfrm>
        </p:spPr>
        <p:txBody>
          <a:bodyPr>
            <a:normAutofit/>
          </a:bodyPr>
          <a:lstStyle/>
          <a:p>
            <a:r>
              <a:rPr lang="tr-TR" sz="2400" dirty="0"/>
              <a:t>Bazı durumların stres yaratacağını önceden bilmek ve bu durumu kabul etmek.</a:t>
            </a:r>
          </a:p>
          <a:p>
            <a:r>
              <a:rPr lang="tr-TR" sz="2400" dirty="0"/>
              <a:t>Gerçekçi hedefler koymak.</a:t>
            </a:r>
          </a:p>
          <a:p>
            <a:r>
              <a:rPr lang="tr-TR" sz="2400" dirty="0"/>
              <a:t>İşleri </a:t>
            </a:r>
            <a:r>
              <a:rPr lang="tr-TR" sz="2400" dirty="0" err="1"/>
              <a:t>aciliyet</a:t>
            </a:r>
            <a:r>
              <a:rPr lang="tr-TR" sz="2400" dirty="0"/>
              <a:t> ve önem sırasına dizmek.</a:t>
            </a:r>
          </a:p>
          <a:p>
            <a:r>
              <a:rPr lang="tr-TR" sz="2400" dirty="0"/>
              <a:t>Doğru iletişim tekniklerini kullanabilmek.</a:t>
            </a:r>
          </a:p>
          <a:p>
            <a:r>
              <a:rPr lang="tr-TR" sz="2400" dirty="0"/>
              <a:t>İşi parçalara bölmek.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152400"/>
            <a:ext cx="8229600" cy="2205030"/>
          </a:xfrm>
          <a:solidFill>
            <a:srgbClr val="92D050"/>
          </a:solidFill>
        </p:spPr>
        <p:txBody>
          <a:bodyPr>
            <a:normAutofit/>
          </a:bodyPr>
          <a:lstStyle/>
          <a:p>
            <a:pPr algn="ctr"/>
            <a:r>
              <a:rPr lang="tr-TR" dirty="0"/>
              <a:t>İnsan Beyni Dış Dünyadan Gelen Uyaranlara Bir Anlam Vermek Üzere Programlanmıştır.</a:t>
            </a:r>
          </a:p>
        </p:txBody>
      </p:sp>
      <p:sp>
        <p:nvSpPr>
          <p:cNvPr id="2" name="1 İçerik Yer Tutucusu"/>
          <p:cNvSpPr>
            <a:spLocks noGrp="1"/>
          </p:cNvSpPr>
          <p:nvPr>
            <p:ph idx="1"/>
          </p:nvPr>
        </p:nvSpPr>
        <p:spPr>
          <a:xfrm>
            <a:off x="467544" y="2924944"/>
            <a:ext cx="8229600" cy="3744416"/>
          </a:xfrm>
        </p:spPr>
        <p:txBody>
          <a:bodyPr>
            <a:normAutofit/>
          </a:bodyPr>
          <a:lstStyle/>
          <a:p>
            <a:pPr algn="just"/>
            <a:r>
              <a:rPr lang="tr-TR" dirty="0"/>
              <a:t>Beynin bu anlam verme işini yapabilmesine </a:t>
            </a:r>
            <a:r>
              <a:rPr lang="tr-TR" b="1" dirty="0"/>
              <a:t>bilişsel denge </a:t>
            </a:r>
            <a:r>
              <a:rPr lang="tr-TR" dirty="0"/>
              <a:t>denir.</a:t>
            </a:r>
          </a:p>
          <a:p>
            <a:pPr algn="just"/>
            <a:r>
              <a:rPr lang="tr-TR" dirty="0"/>
              <a:t>Beyin anlam verme işini yapamadığı zaman bu bilişsel denge bozulur.</a:t>
            </a:r>
          </a:p>
          <a:p>
            <a:pPr algn="just"/>
            <a:r>
              <a:rPr lang="tr-TR" dirty="0"/>
              <a:t>Dengenin bozulması rahatsızlık yaratır ve yeni denge arayışlarına gidilir.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152400"/>
            <a:ext cx="8229600" cy="828328"/>
          </a:xfrm>
          <a:solidFill>
            <a:srgbClr val="92D050"/>
          </a:solidFill>
        </p:spPr>
        <p:txBody>
          <a:bodyPr/>
          <a:lstStyle/>
          <a:p>
            <a:r>
              <a:rPr lang="tr-TR" dirty="0"/>
              <a:t>ETKİLİ BAŞA ÇIKMA YOLLARI</a:t>
            </a:r>
          </a:p>
        </p:txBody>
      </p:sp>
      <p:sp>
        <p:nvSpPr>
          <p:cNvPr id="2" name="1 İçerik Yer Tutucusu"/>
          <p:cNvSpPr>
            <a:spLocks noGrp="1"/>
          </p:cNvSpPr>
          <p:nvPr>
            <p:ph idx="1"/>
          </p:nvPr>
        </p:nvSpPr>
        <p:spPr>
          <a:xfrm>
            <a:off x="467544" y="1484784"/>
            <a:ext cx="8229600" cy="2664296"/>
          </a:xfrm>
        </p:spPr>
        <p:txBody>
          <a:bodyPr>
            <a:normAutofit/>
          </a:bodyPr>
          <a:lstStyle/>
          <a:p>
            <a:r>
              <a:rPr lang="tr-TR" sz="2400" dirty="0"/>
              <a:t>Durumun çözümünde farklı yolları kullanmak.</a:t>
            </a:r>
          </a:p>
          <a:p>
            <a:r>
              <a:rPr lang="tr-TR" sz="2400" dirty="0"/>
              <a:t>Yardım istemek. </a:t>
            </a:r>
          </a:p>
          <a:p>
            <a:r>
              <a:rPr lang="tr-TR" sz="2400" dirty="0"/>
              <a:t>Stres karşısında mizah kullanabilmek.</a:t>
            </a:r>
          </a:p>
          <a:p>
            <a:r>
              <a:rPr lang="tr-TR" sz="2400" dirty="0"/>
              <a:t>Açık ve temiz havada vakit geçirmek.</a:t>
            </a:r>
          </a:p>
          <a:p>
            <a:r>
              <a:rPr lang="tr-TR" sz="2400" dirty="0"/>
              <a:t>Hobilere zaman ayırmak.</a:t>
            </a:r>
          </a:p>
          <a:p>
            <a:endParaRPr lang="tr-TR" sz="2400" dirty="0"/>
          </a:p>
        </p:txBody>
      </p:sp>
      <p:pic>
        <p:nvPicPr>
          <p:cNvPr id="6" name="Picture 2" descr="C:\Users\Özlem\Desktop\iş\1821105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3789040"/>
            <a:ext cx="5030755" cy="2744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583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Özlem\Desktop\iş\Exercise-Nutrition-and-Stress-Relief-Three-Golden-Rules-of-Wellnes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08921"/>
            <a:ext cx="6372200" cy="4160334"/>
          </a:xfrm>
          <a:prstGeom prst="rect">
            <a:avLst/>
          </a:prstGeom>
          <a:noFill/>
          <a:extLst>
            <a:ext uri="{909E8E84-426E-40DD-AFC4-6F175D3DCCD1}">
              <a14:hiddenFill xmlns:a14="http://schemas.microsoft.com/office/drawing/2010/main">
                <a:solidFill>
                  <a:srgbClr val="FFFFFF"/>
                </a:solidFill>
              </a14:hiddenFill>
            </a:ext>
          </a:extLst>
        </p:spPr>
      </p:pic>
      <p:sp>
        <p:nvSpPr>
          <p:cNvPr id="3" name="2 Başlık"/>
          <p:cNvSpPr>
            <a:spLocks noGrp="1"/>
          </p:cNvSpPr>
          <p:nvPr>
            <p:ph type="title"/>
          </p:nvPr>
        </p:nvSpPr>
        <p:spPr>
          <a:xfrm>
            <a:off x="457200" y="152400"/>
            <a:ext cx="8229600" cy="828328"/>
          </a:xfrm>
          <a:solidFill>
            <a:srgbClr val="92D050"/>
          </a:solidFill>
        </p:spPr>
        <p:txBody>
          <a:bodyPr/>
          <a:lstStyle/>
          <a:p>
            <a:r>
              <a:rPr lang="tr-TR" dirty="0"/>
              <a:t>ETKİLİ BAŞA ÇIKMA YOLLARI</a:t>
            </a:r>
          </a:p>
        </p:txBody>
      </p:sp>
      <p:sp>
        <p:nvSpPr>
          <p:cNvPr id="2" name="1 İçerik Yer Tutucusu"/>
          <p:cNvSpPr>
            <a:spLocks noGrp="1"/>
          </p:cNvSpPr>
          <p:nvPr>
            <p:ph idx="1"/>
          </p:nvPr>
        </p:nvSpPr>
        <p:spPr>
          <a:xfrm>
            <a:off x="2195736" y="1268760"/>
            <a:ext cx="6336704" cy="2664296"/>
          </a:xfrm>
        </p:spPr>
        <p:txBody>
          <a:bodyPr>
            <a:normAutofit/>
          </a:bodyPr>
          <a:lstStyle/>
          <a:p>
            <a:r>
              <a:rPr lang="tr-TR" sz="2400" dirty="0"/>
              <a:t>Gevşeme ve solunum egzersizleri yapmak. </a:t>
            </a:r>
          </a:p>
          <a:p>
            <a:r>
              <a:rPr lang="tr-TR" sz="2400" dirty="0"/>
              <a:t>Dengeli ve sağlıklı beslenmek.</a:t>
            </a:r>
          </a:p>
          <a:p>
            <a:r>
              <a:rPr lang="tr-TR" sz="2400" dirty="0"/>
              <a:t>Spor yapmak, sağlıklı uyku düzenine dikkat etmek, madde kullanımından kaçınmak.</a:t>
            </a:r>
          </a:p>
          <a:p>
            <a:r>
              <a:rPr lang="tr-TR" sz="2400" dirty="0"/>
              <a:t>Vs..</a:t>
            </a:r>
          </a:p>
        </p:txBody>
      </p:sp>
    </p:spTree>
    <p:extLst>
      <p:ext uri="{BB962C8B-B14F-4D97-AF65-F5344CB8AC3E}">
        <p14:creationId xmlns:p14="http://schemas.microsoft.com/office/powerpoint/2010/main" val="981583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19860" y="5805264"/>
            <a:ext cx="9163860" cy="1219200"/>
          </a:xfrm>
          <a:solidFill>
            <a:srgbClr val="92D050"/>
          </a:solidFill>
        </p:spPr>
        <p:txBody>
          <a:bodyPr/>
          <a:lstStyle/>
          <a:p>
            <a:r>
              <a:rPr lang="tr-TR" dirty="0"/>
              <a:t>                                 Teşekkürler…</a:t>
            </a:r>
          </a:p>
        </p:txBody>
      </p:sp>
      <p:pic>
        <p:nvPicPr>
          <p:cNvPr id="17410" name="Picture 2" descr="C:\Users\Özlem\Desktop\iş\smi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08" y="-315416"/>
            <a:ext cx="9167308" cy="6120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395536" y="620688"/>
            <a:ext cx="8229600" cy="1219200"/>
          </a:xfrm>
          <a:solidFill>
            <a:srgbClr val="92D050"/>
          </a:solidFill>
        </p:spPr>
        <p:txBody>
          <a:bodyPr/>
          <a:lstStyle/>
          <a:p>
            <a:pPr algn="ctr"/>
            <a:r>
              <a:rPr lang="tr-TR" dirty="0"/>
              <a:t>Gevşeme Egzersizi</a:t>
            </a:r>
          </a:p>
        </p:txBody>
      </p:sp>
      <p:sp>
        <p:nvSpPr>
          <p:cNvPr id="2" name="1 İçerik Yer Tutucusu"/>
          <p:cNvSpPr>
            <a:spLocks noGrp="1"/>
          </p:cNvSpPr>
          <p:nvPr>
            <p:ph idx="1"/>
          </p:nvPr>
        </p:nvSpPr>
        <p:spPr>
          <a:xfrm>
            <a:off x="457200" y="2204864"/>
            <a:ext cx="8229600" cy="4320480"/>
          </a:xfrm>
        </p:spPr>
        <p:txBody>
          <a:bodyPr>
            <a:normAutofit/>
          </a:bodyPr>
          <a:lstStyle/>
          <a:p>
            <a:pPr indent="20638">
              <a:buNone/>
            </a:pPr>
            <a:r>
              <a:rPr lang="tr-TR" dirty="0"/>
              <a:t>Şimdi kendinizi en rahat hissettiğiniz şekilde oturun.</a:t>
            </a:r>
          </a:p>
          <a:p>
            <a:pPr indent="20638">
              <a:buNone/>
            </a:pPr>
            <a:r>
              <a:rPr lang="tr-TR" dirty="0"/>
              <a:t>Tüm vücudunuzu serbest bırakın.</a:t>
            </a:r>
          </a:p>
          <a:p>
            <a:pPr indent="20638">
              <a:buNone/>
            </a:pPr>
            <a:r>
              <a:rPr lang="tr-TR" dirty="0"/>
              <a:t>Ciğerlerinizin bir balon gibi olduğunu hayal edin.</a:t>
            </a:r>
          </a:p>
          <a:p>
            <a:pPr indent="20638">
              <a:buNone/>
            </a:pPr>
            <a:r>
              <a:rPr lang="tr-TR" dirty="0"/>
              <a:t>Şimdi sönen bir balonda olduğu gibi yavaşça ve zorlamadan içinizdeki havayı boşaltın.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3 Başlık"/>
          <p:cNvSpPr>
            <a:spLocks noGrp="1"/>
          </p:cNvSpPr>
          <p:nvPr>
            <p:ph type="title"/>
          </p:nvPr>
        </p:nvSpPr>
        <p:spPr>
          <a:xfrm>
            <a:off x="395536" y="5373216"/>
            <a:ext cx="8229600" cy="1143000"/>
          </a:xfrm>
        </p:spPr>
        <p:txBody>
          <a:bodyPr>
            <a:normAutofit fontScale="90000"/>
          </a:bodyPr>
          <a:lstStyle/>
          <a:p>
            <a:r>
              <a:rPr lang="tr-TR" dirty="0"/>
              <a:t>Gözlerinizi kapatın ve yönergeleri takip edin…</a:t>
            </a:r>
            <a:br>
              <a:rPr lang="tr-TR" dirty="0"/>
            </a:br>
            <a:endParaRPr lang="tr-TR" dirty="0"/>
          </a:p>
        </p:txBody>
      </p:sp>
      <p:pic>
        <p:nvPicPr>
          <p:cNvPr id="6" name="Picture 4" descr="http://img-fotki.yandex.ru/get/5005/natali73123.246/0_4f2d6_7caa6f05_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6982862">
            <a:off x="1781807" y="-639509"/>
            <a:ext cx="5457059" cy="60769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395536" y="5877272"/>
            <a:ext cx="7632848" cy="638944"/>
          </a:xfrm>
        </p:spPr>
        <p:txBody>
          <a:bodyPr>
            <a:normAutofit fontScale="90000"/>
          </a:bodyPr>
          <a:lstStyle/>
          <a:p>
            <a:pPr algn="r"/>
            <a:r>
              <a:rPr lang="tr-TR" dirty="0"/>
              <a:t>Teşekkürler</a:t>
            </a:r>
            <a:br>
              <a:rPr lang="tr-TR" dirty="0"/>
            </a:br>
            <a:endParaRPr lang="tr-TR" dirty="0"/>
          </a:p>
        </p:txBody>
      </p:sp>
      <p:sp>
        <p:nvSpPr>
          <p:cNvPr id="2" name="İçerik Yer Tutucusu 1"/>
          <p:cNvSpPr>
            <a:spLocks noGrp="1"/>
          </p:cNvSpPr>
          <p:nvPr>
            <p:ph idx="1"/>
          </p:nvPr>
        </p:nvSpPr>
        <p:spPr>
          <a:xfrm>
            <a:off x="457200" y="1600200"/>
            <a:ext cx="8229600" cy="4916016"/>
          </a:xfrm>
        </p:spPr>
        <p: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pic>
        <p:nvPicPr>
          <p:cNvPr id="1030" name="Picture 6" descr="smile and sleep baby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l="2906" t="20617" b="2805"/>
          <a:stretch/>
        </p:blipFill>
        <p:spPr bwMode="auto">
          <a:xfrm>
            <a:off x="794869" y="764704"/>
            <a:ext cx="7554261"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83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620688"/>
            <a:ext cx="8229600" cy="5832648"/>
          </a:xfrm>
          <a:solidFill>
            <a:srgbClr val="92D050"/>
          </a:solidFill>
        </p:spPr>
        <p:txBody>
          <a:bodyPr>
            <a:normAutofit/>
          </a:bodyPr>
          <a:lstStyle/>
          <a:p>
            <a:pPr algn="ctr"/>
            <a:r>
              <a:rPr lang="tr-TR" dirty="0"/>
              <a:t>TEMEL KURAL:</a:t>
            </a:r>
            <a:br>
              <a:rPr lang="tr-TR" dirty="0"/>
            </a:br>
            <a:br>
              <a:rPr lang="tr-TR" dirty="0"/>
            </a:br>
            <a:r>
              <a:rPr lang="tr-TR" dirty="0"/>
              <a:t>Kişileri etkileyen olaylar değil, olaylara verdikleri anlamlardır!</a:t>
            </a:r>
          </a:p>
        </p:txBody>
      </p:sp>
      <p:pic>
        <p:nvPicPr>
          <p:cNvPr id="4" name="Picture 4" descr="http://img-fotki.yandex.ru/get/5005/natali73123.246/0_4f2d6_7caa6f05_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1675" y="-171400"/>
            <a:ext cx="3362325" cy="374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solidFill>
            <a:srgbClr val="92D050"/>
          </a:solidFill>
        </p:spPr>
        <p:txBody>
          <a:bodyPr/>
          <a:lstStyle/>
          <a:p>
            <a:r>
              <a:rPr lang="tr-TR" dirty="0"/>
              <a:t>OLUMLU STRES DÜZEYİ</a:t>
            </a:r>
          </a:p>
        </p:txBody>
      </p:sp>
      <p:sp>
        <p:nvSpPr>
          <p:cNvPr id="2" name="1 İçerik Yer Tutucusu"/>
          <p:cNvSpPr>
            <a:spLocks noGrp="1"/>
          </p:cNvSpPr>
          <p:nvPr>
            <p:ph idx="1"/>
          </p:nvPr>
        </p:nvSpPr>
        <p:spPr>
          <a:xfrm>
            <a:off x="1979712" y="1628800"/>
            <a:ext cx="6912768" cy="4968552"/>
          </a:xfrm>
        </p:spPr>
        <p:txBody>
          <a:bodyPr>
            <a:normAutofit fontScale="92500" lnSpcReduction="20000"/>
          </a:bodyPr>
          <a:lstStyle/>
          <a:p>
            <a:r>
              <a:rPr lang="tr-TR" dirty="0"/>
              <a:t>Her insanın en rahat çalıştığı ve en verimli olduğu bir olumlu stres düzeyi vardır.</a:t>
            </a:r>
          </a:p>
          <a:p>
            <a:endParaRPr lang="tr-TR" dirty="0"/>
          </a:p>
          <a:p>
            <a:r>
              <a:rPr lang="tr-TR" dirty="0">
                <a:solidFill>
                  <a:srgbClr val="00B050"/>
                </a:solidFill>
              </a:rPr>
              <a:t>Stresle başa çıkmanın en temel koşulu, bu olumlu düzeyin üstüne çıkıldığı ya da altına düşüldüğü durumları fark etmektir.</a:t>
            </a:r>
          </a:p>
          <a:p>
            <a:endParaRPr lang="tr-TR" dirty="0"/>
          </a:p>
          <a:p>
            <a:r>
              <a:rPr lang="tr-TR" dirty="0"/>
              <a:t>Uzmanlar, bir miktar stresin herkes için gerekli ve yararlı olduğunu söylemektedirler.</a:t>
            </a:r>
          </a:p>
        </p:txBody>
      </p:sp>
      <p:pic>
        <p:nvPicPr>
          <p:cNvPr id="4" name="Picture 4" descr="http://img-fotki.yandex.ru/get/5005/natali73123.246/0_4f2d6_7caa6f05_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270"/>
          <a:stretch/>
        </p:blipFill>
        <p:spPr bwMode="auto">
          <a:xfrm>
            <a:off x="-36512" y="1916832"/>
            <a:ext cx="2267744" cy="45365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152400"/>
            <a:ext cx="8229600" cy="1347774"/>
          </a:xfrm>
          <a:solidFill>
            <a:srgbClr val="92D050"/>
          </a:solidFill>
        </p:spPr>
        <p:txBody>
          <a:bodyPr>
            <a:normAutofit fontScale="90000"/>
          </a:bodyPr>
          <a:lstStyle/>
          <a:p>
            <a:pPr algn="ctr"/>
            <a:r>
              <a:rPr lang="tr-TR" dirty="0"/>
              <a:t>STRESE GÖSTERİLEN İLK TEPKİLER:</a:t>
            </a:r>
            <a:br>
              <a:rPr lang="tr-TR" dirty="0"/>
            </a:br>
            <a:r>
              <a:rPr lang="tr-TR" dirty="0"/>
              <a:t>SAVAŞ, KAÇ YA DA DONUP KAL!</a:t>
            </a:r>
          </a:p>
        </p:txBody>
      </p:sp>
      <p:sp>
        <p:nvSpPr>
          <p:cNvPr id="2" name="1 İçerik Yer Tutucusu"/>
          <p:cNvSpPr>
            <a:spLocks noGrp="1"/>
          </p:cNvSpPr>
          <p:nvPr>
            <p:ph idx="1"/>
          </p:nvPr>
        </p:nvSpPr>
        <p:spPr>
          <a:xfrm>
            <a:off x="2699792" y="1500174"/>
            <a:ext cx="6444208" cy="5357826"/>
          </a:xfrm>
        </p:spPr>
        <p:txBody>
          <a:bodyPr>
            <a:normAutofit fontScale="92500" lnSpcReduction="10000"/>
          </a:bodyPr>
          <a:lstStyle/>
          <a:p>
            <a:pPr marL="176213" indent="-176213">
              <a:lnSpc>
                <a:spcPct val="150000"/>
              </a:lnSpc>
              <a:buClr>
                <a:schemeClr val="accent3">
                  <a:lumMod val="75000"/>
                </a:schemeClr>
              </a:buClr>
            </a:pPr>
            <a:r>
              <a:rPr lang="tr-TR" sz="2200" dirty="0"/>
              <a:t>Bedene daha fazla enerji sağlamak için hormon üretimi artar.</a:t>
            </a:r>
          </a:p>
          <a:p>
            <a:pPr marL="176213" indent="-176213">
              <a:lnSpc>
                <a:spcPct val="150000"/>
              </a:lnSpc>
              <a:buClr>
                <a:schemeClr val="accent3">
                  <a:lumMod val="75000"/>
                </a:schemeClr>
              </a:buClr>
            </a:pPr>
            <a:r>
              <a:rPr lang="tr-TR" sz="2200" dirty="0"/>
              <a:t>Rahatlama ve gevşeme durumlarından sorumlu parasempatik sistem yavaşlar.</a:t>
            </a:r>
          </a:p>
          <a:p>
            <a:pPr marL="176213" indent="-176213">
              <a:lnSpc>
                <a:spcPct val="150000"/>
              </a:lnSpc>
              <a:buClr>
                <a:schemeClr val="accent3">
                  <a:lumMod val="75000"/>
                </a:schemeClr>
              </a:buClr>
            </a:pPr>
            <a:r>
              <a:rPr lang="tr-TR" sz="2200" dirty="0"/>
              <a:t>Hareket ve enerjiden sorumlu sempatik sistem hızlanır.</a:t>
            </a:r>
          </a:p>
          <a:p>
            <a:pPr marL="176213" indent="-176213">
              <a:lnSpc>
                <a:spcPct val="150000"/>
              </a:lnSpc>
              <a:buClr>
                <a:schemeClr val="accent3">
                  <a:lumMod val="75000"/>
                </a:schemeClr>
              </a:buClr>
            </a:pPr>
            <a:r>
              <a:rPr lang="tr-TR" sz="2200" dirty="0"/>
              <a:t>Bedende birikmiş şeker ve yağlar, hızlı enerji sağlamak üzere kana karışır.</a:t>
            </a:r>
          </a:p>
          <a:p>
            <a:pPr marL="176213" indent="-176213">
              <a:lnSpc>
                <a:spcPct val="150000"/>
              </a:lnSpc>
              <a:buClr>
                <a:schemeClr val="accent3">
                  <a:lumMod val="75000"/>
                </a:schemeClr>
              </a:buClr>
            </a:pPr>
            <a:r>
              <a:rPr lang="tr-TR" sz="2200" dirty="0"/>
              <a:t>Bu şekeri enerjiye dönüştürmek için gerekli oksijeni sağlamak üzere  solunum hızlanır.</a:t>
            </a:r>
          </a:p>
          <a:p>
            <a:pPr marL="176213" indent="-176213">
              <a:lnSpc>
                <a:spcPct val="150000"/>
              </a:lnSpc>
              <a:buClr>
                <a:schemeClr val="accent3">
                  <a:lumMod val="75000"/>
                </a:schemeClr>
              </a:buClr>
            </a:pPr>
            <a:r>
              <a:rPr lang="tr-TR" sz="2200" dirty="0"/>
              <a:t>Beyine, kaslara ve gerekli organlara yeterli kan göndermek için kalp atışları hızlanır ve kan basıncı artar.</a:t>
            </a:r>
          </a:p>
        </p:txBody>
      </p:sp>
      <p:pic>
        <p:nvPicPr>
          <p:cNvPr id="3074" name="Picture 2" descr="C:\Users\Özlem\Desktop\iş\Stress_Thinkin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565" r="29111"/>
          <a:stretch/>
        </p:blipFill>
        <p:spPr bwMode="auto">
          <a:xfrm>
            <a:off x="457200" y="1671500"/>
            <a:ext cx="2148036" cy="5013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47966" y="1700808"/>
            <a:ext cx="4397223" cy="5328850"/>
          </a:xfrm>
        </p:spPr>
        <p:txBody>
          <a:bodyPr>
            <a:normAutofit/>
          </a:bodyPr>
          <a:lstStyle/>
          <a:p>
            <a:pPr>
              <a:lnSpc>
                <a:spcPct val="150000"/>
              </a:lnSpc>
              <a:spcBef>
                <a:spcPts val="0"/>
              </a:spcBef>
            </a:pPr>
            <a:r>
              <a:rPr lang="tr-TR" sz="2000" dirty="0"/>
              <a:t>Eller, ayaklar ve deriye yakın bölgelerdeki kan, beyin ve gövde kaslarına doğru gider. Kol ve bacaklarda ortaya çıkabilecek bir yaralanma durumunda daha az kan kaybı olması sağlanmaya çalışılır.</a:t>
            </a:r>
          </a:p>
          <a:p>
            <a:pPr>
              <a:lnSpc>
                <a:spcPct val="150000"/>
              </a:lnSpc>
              <a:spcBef>
                <a:spcPts val="0"/>
              </a:spcBef>
            </a:pPr>
            <a:r>
              <a:rPr lang="tr-TR" sz="2000" dirty="0"/>
              <a:t>Kaslar hareket için hazırlanır ve gerginleşir.</a:t>
            </a:r>
          </a:p>
          <a:p>
            <a:pPr>
              <a:lnSpc>
                <a:spcPct val="150000"/>
              </a:lnSpc>
              <a:spcBef>
                <a:spcPts val="0"/>
              </a:spcBef>
            </a:pPr>
            <a:r>
              <a:rPr lang="tr-TR" sz="2000" dirty="0"/>
              <a:t>Sindirim sistemi durur ve sistemdeki kan beyin ve kaslara yönelir.</a:t>
            </a:r>
          </a:p>
        </p:txBody>
      </p:sp>
      <p:sp>
        <p:nvSpPr>
          <p:cNvPr id="3" name="2 Başlık"/>
          <p:cNvSpPr>
            <a:spLocks noGrp="1"/>
          </p:cNvSpPr>
          <p:nvPr>
            <p:ph type="title"/>
          </p:nvPr>
        </p:nvSpPr>
        <p:spPr>
          <a:xfrm>
            <a:off x="457200" y="152400"/>
            <a:ext cx="8229600" cy="1347774"/>
          </a:xfrm>
          <a:solidFill>
            <a:srgbClr val="92D050"/>
          </a:solidFill>
        </p:spPr>
        <p:txBody>
          <a:bodyPr>
            <a:normAutofit fontScale="90000"/>
          </a:bodyPr>
          <a:lstStyle/>
          <a:p>
            <a:pPr algn="ctr"/>
            <a:r>
              <a:rPr lang="tr-TR" dirty="0"/>
              <a:t>STRESE GÖSTERİLEN İLK TEPKİLER:</a:t>
            </a:r>
            <a:br>
              <a:rPr lang="tr-TR" dirty="0"/>
            </a:br>
            <a:r>
              <a:rPr lang="tr-TR" dirty="0"/>
              <a:t>SAVAŞ, KAÇ YA DA DONUP KAL!</a:t>
            </a:r>
          </a:p>
        </p:txBody>
      </p:sp>
      <p:pic>
        <p:nvPicPr>
          <p:cNvPr id="4098" name="Picture 2" descr="C:\Users\Özlem\Desktop\iş\educatation-chewed-penci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4767" y="2708920"/>
            <a:ext cx="3739681" cy="27363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611559" y="1684093"/>
            <a:ext cx="6124765" cy="4147490"/>
          </a:xfrm>
        </p:spPr>
        <p:txBody>
          <a:bodyPr>
            <a:normAutofit/>
          </a:bodyPr>
          <a:lstStyle/>
          <a:p>
            <a:pPr>
              <a:lnSpc>
                <a:spcPct val="150000"/>
              </a:lnSpc>
              <a:spcBef>
                <a:spcPts val="0"/>
              </a:spcBef>
            </a:pPr>
            <a:r>
              <a:rPr lang="tr-TR" sz="2000" dirty="0"/>
              <a:t> Terleme artarak vücudun aşırı </a:t>
            </a:r>
          </a:p>
          <a:p>
            <a:pPr marL="0" indent="0">
              <a:lnSpc>
                <a:spcPct val="150000"/>
              </a:lnSpc>
              <a:spcBef>
                <a:spcPts val="0"/>
              </a:spcBef>
              <a:buNone/>
            </a:pPr>
            <a:r>
              <a:rPr lang="tr-TR" sz="2000" dirty="0"/>
              <a:t>       ısınması önlenir.</a:t>
            </a:r>
          </a:p>
          <a:p>
            <a:pPr marL="0" indent="0">
              <a:lnSpc>
                <a:spcPct val="150000"/>
              </a:lnSpc>
              <a:spcBef>
                <a:spcPts val="0"/>
              </a:spcBef>
              <a:buNone/>
            </a:pPr>
            <a:endParaRPr lang="tr-TR" sz="2000" dirty="0"/>
          </a:p>
          <a:p>
            <a:pPr>
              <a:lnSpc>
                <a:spcPct val="150000"/>
              </a:lnSpc>
              <a:spcBef>
                <a:spcPts val="0"/>
              </a:spcBef>
            </a:pPr>
            <a:r>
              <a:rPr lang="tr-TR" sz="2000" dirty="0"/>
              <a:t> Bağırsak ve idrar torbası  </a:t>
            </a:r>
          </a:p>
          <a:p>
            <a:pPr marL="0" indent="0">
              <a:lnSpc>
                <a:spcPct val="150000"/>
              </a:lnSpc>
              <a:spcBef>
                <a:spcPts val="0"/>
              </a:spcBef>
              <a:buNone/>
            </a:pPr>
            <a:r>
              <a:rPr lang="tr-TR" sz="2000" dirty="0"/>
              <a:t>       kasları kaçma durumunda vücudu </a:t>
            </a:r>
          </a:p>
          <a:p>
            <a:pPr marL="0" indent="0">
              <a:lnSpc>
                <a:spcPct val="150000"/>
              </a:lnSpc>
              <a:spcBef>
                <a:spcPts val="0"/>
              </a:spcBef>
              <a:buNone/>
            </a:pPr>
            <a:r>
              <a:rPr lang="tr-TR" sz="2000" dirty="0"/>
              <a:t>       hafifletmek için gevşer.</a:t>
            </a:r>
          </a:p>
        </p:txBody>
      </p:sp>
      <p:sp>
        <p:nvSpPr>
          <p:cNvPr id="4" name="2 Başlık"/>
          <p:cNvSpPr txBox="1">
            <a:spLocks/>
          </p:cNvSpPr>
          <p:nvPr/>
        </p:nvSpPr>
        <p:spPr>
          <a:xfrm>
            <a:off x="457200" y="152400"/>
            <a:ext cx="8229600" cy="1347774"/>
          </a:xfrm>
          <a:prstGeom prst="rect">
            <a:avLst/>
          </a:prstGeom>
          <a:solidFill>
            <a:srgbClr val="92D050"/>
          </a:solidFill>
        </p:spPr>
        <p:txBody>
          <a:bodyPr vert="horz" lIns="91440" tIns="45720" rIns="91440" bIns="45720" rtlCol="0" anchor="ctr">
            <a:normAutofit fontScale="97500" lnSpcReduction="10000"/>
          </a:bodyPr>
          <a:lstStyle/>
          <a:p>
            <a:pPr lvl="0" algn="ctr">
              <a:spcBef>
                <a:spcPct val="0"/>
              </a:spcBef>
              <a:defRPr/>
            </a:pPr>
            <a:r>
              <a:rPr kumimoji="0" lang="tr-TR" sz="4400" b="0" i="0" u="none" strike="noStrike" kern="1200" cap="none" spc="0" normalizeH="0" baseline="0" noProof="0" dirty="0">
                <a:ln>
                  <a:noFill/>
                </a:ln>
                <a:solidFill>
                  <a:schemeClr val="tx1"/>
                </a:solidFill>
                <a:effectLst/>
                <a:uLnTx/>
                <a:uFillTx/>
                <a:latin typeface="+mj-lt"/>
                <a:ea typeface="+mj-ea"/>
                <a:cs typeface="+mj-cs"/>
              </a:rPr>
              <a:t>STRESE GÖSTERİLEN İLK TEPKİLER:</a:t>
            </a:r>
            <a:br>
              <a:rPr kumimoji="0" lang="tr-TR" sz="4400" b="0" i="0" u="none" strike="noStrike" kern="1200" cap="none" spc="0" normalizeH="0" baseline="0" noProof="0" dirty="0">
                <a:ln>
                  <a:noFill/>
                </a:ln>
                <a:solidFill>
                  <a:schemeClr val="tx1"/>
                </a:solidFill>
                <a:effectLst/>
                <a:uLnTx/>
                <a:uFillTx/>
                <a:latin typeface="+mj-lt"/>
                <a:ea typeface="+mj-ea"/>
                <a:cs typeface="+mj-cs"/>
              </a:rPr>
            </a:br>
            <a:r>
              <a:rPr kumimoji="0" lang="tr-TR" sz="4400" b="0" i="0" u="none" strike="noStrike" kern="1200" cap="none" spc="0" normalizeH="0" baseline="0" noProof="0" dirty="0">
                <a:ln>
                  <a:noFill/>
                </a:ln>
                <a:solidFill>
                  <a:schemeClr val="tx1"/>
                </a:solidFill>
                <a:effectLst/>
                <a:uLnTx/>
                <a:uFillTx/>
                <a:latin typeface="+mj-lt"/>
                <a:ea typeface="+mj-ea"/>
                <a:cs typeface="+mj-cs"/>
              </a:rPr>
              <a:t>SAVAŞ, </a:t>
            </a:r>
            <a:r>
              <a:rPr lang="tr-TR" sz="4400" dirty="0">
                <a:latin typeface="+mj-lt"/>
                <a:ea typeface="+mj-ea"/>
                <a:cs typeface="+mj-cs"/>
              </a:rPr>
              <a:t>KAÇ YA DA DONUP KAL!</a:t>
            </a: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Dikdörtgen 4"/>
          <p:cNvSpPr/>
          <p:nvPr/>
        </p:nvSpPr>
        <p:spPr>
          <a:xfrm>
            <a:off x="457200" y="4857312"/>
            <a:ext cx="8229600" cy="1429622"/>
          </a:xfrm>
          <a:prstGeom prst="rect">
            <a:avLst/>
          </a:prstGeom>
        </p:spPr>
        <p:txBody>
          <a:bodyPr wrap="square">
            <a:spAutoFit/>
          </a:bodyPr>
          <a:lstStyle/>
          <a:p>
            <a:pPr marL="457200" indent="-457200">
              <a:lnSpc>
                <a:spcPct val="150000"/>
              </a:lnSpc>
              <a:buFont typeface="Arial" pitchFamily="34" charset="0"/>
              <a:buChar char="•"/>
            </a:pPr>
            <a:r>
              <a:rPr lang="tr-TR" sz="2000" dirty="0"/>
              <a:t>Gözbebekleri genişleyerek göze daha fazla ışık girmesine, dolayısıyla görüşün keskinleşmesine yardımcı olur.</a:t>
            </a:r>
          </a:p>
          <a:p>
            <a:pPr marL="457200" indent="-457200">
              <a:lnSpc>
                <a:spcPct val="150000"/>
              </a:lnSpc>
              <a:buFont typeface="Arial" pitchFamily="34" charset="0"/>
              <a:buChar char="•"/>
            </a:pPr>
            <a:r>
              <a:rPr lang="tr-TR" sz="2000" dirty="0"/>
              <a:t>Tüm duyumlar optimum işleyiş düzeyine gelir.</a:t>
            </a:r>
          </a:p>
        </p:txBody>
      </p:sp>
      <p:pic>
        <p:nvPicPr>
          <p:cNvPr id="7" name="Picture 2" descr="C:\Users\Özlem\Desktop\iş\stress-controls-wor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944733"/>
            <a:ext cx="3176522" cy="27286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428604"/>
            <a:ext cx="8229600" cy="1143008"/>
          </a:xfrm>
          <a:solidFill>
            <a:srgbClr val="92D050"/>
          </a:solidFill>
        </p:spPr>
        <p:txBody>
          <a:bodyPr>
            <a:normAutofit fontScale="90000"/>
          </a:bodyPr>
          <a:lstStyle/>
          <a:p>
            <a:pPr algn="ctr"/>
            <a:r>
              <a:rPr lang="tr-TR" dirty="0"/>
              <a:t>TÜM BUNLAR OLURKEN KİŞİ NE HİSSEDER?</a:t>
            </a:r>
          </a:p>
        </p:txBody>
      </p:sp>
      <p:sp>
        <p:nvSpPr>
          <p:cNvPr id="2" name="1 İçerik Yer Tutucusu"/>
          <p:cNvSpPr>
            <a:spLocks noGrp="1"/>
          </p:cNvSpPr>
          <p:nvPr>
            <p:ph idx="1"/>
          </p:nvPr>
        </p:nvSpPr>
        <p:spPr>
          <a:xfrm>
            <a:off x="457200" y="1703768"/>
            <a:ext cx="8095928" cy="4965592"/>
          </a:xfrm>
        </p:spPr>
        <p:txBody>
          <a:bodyPr>
            <a:normAutofit lnSpcReduction="10000"/>
          </a:bodyPr>
          <a:lstStyle/>
          <a:p>
            <a:r>
              <a:rPr lang="tr-TR" sz="2600" dirty="0"/>
              <a:t>Nabızda artış</a:t>
            </a:r>
          </a:p>
          <a:p>
            <a:r>
              <a:rPr lang="tr-TR" sz="2600" dirty="0"/>
              <a:t>Terlemede artış</a:t>
            </a:r>
          </a:p>
          <a:p>
            <a:r>
              <a:rPr lang="tr-TR" sz="2600" dirty="0"/>
              <a:t>Kasılmış bir mide</a:t>
            </a:r>
          </a:p>
          <a:p>
            <a:r>
              <a:rPr lang="tr-TR" sz="2600" dirty="0"/>
              <a:t>Gergin kaslar</a:t>
            </a:r>
          </a:p>
          <a:p>
            <a:r>
              <a:rPr lang="tr-TR" sz="2600" dirty="0"/>
              <a:t>Kalp çarpıntısı</a:t>
            </a:r>
          </a:p>
          <a:p>
            <a:r>
              <a:rPr lang="tr-TR" sz="2600" dirty="0"/>
              <a:t>Nefeste daralma</a:t>
            </a:r>
          </a:p>
          <a:p>
            <a:r>
              <a:rPr lang="tr-TR" sz="2600" dirty="0"/>
              <a:t>Dişlerin gıcırdatılması, </a:t>
            </a:r>
          </a:p>
          <a:p>
            <a:pPr marL="0" indent="0">
              <a:buNone/>
            </a:pPr>
            <a:r>
              <a:rPr lang="tr-TR" sz="2600" dirty="0"/>
              <a:t>     çenenin kasılması</a:t>
            </a:r>
          </a:p>
          <a:p>
            <a:r>
              <a:rPr lang="tr-TR" sz="2600" dirty="0"/>
              <a:t>Konsantrasyon güçlüğü</a:t>
            </a:r>
          </a:p>
          <a:p>
            <a:r>
              <a:rPr lang="tr-TR" sz="2600" dirty="0"/>
              <a:t>Aşırı tedirginlik</a:t>
            </a:r>
          </a:p>
          <a:p>
            <a:r>
              <a:rPr lang="tr-TR" sz="2600" dirty="0"/>
              <a:t>Duyguların yoğunlaşması</a:t>
            </a:r>
          </a:p>
          <a:p>
            <a:endParaRPr lang="tr-TR" dirty="0"/>
          </a:p>
        </p:txBody>
      </p:sp>
      <p:pic>
        <p:nvPicPr>
          <p:cNvPr id="5" name="Picture 2" descr="C:\Users\Özlem\Desktop\iş\58996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8850" y="2132856"/>
            <a:ext cx="4190393" cy="35283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TM03457444[[fn=Temel]]</Template>
  <TotalTime>1005</TotalTime>
  <Words>3719</Words>
  <Application>Microsoft Office PowerPoint</Application>
  <PresentationFormat>Ekran Gösterisi (4:3)</PresentationFormat>
  <Paragraphs>586</Paragraphs>
  <Slides>35</Slides>
  <Notes>3</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35</vt:i4>
      </vt:variant>
    </vt:vector>
  </HeadingPairs>
  <TitlesOfParts>
    <vt:vector size="39" baseType="lpstr">
      <vt:lpstr>Arial</vt:lpstr>
      <vt:lpstr>Calibri</vt:lpstr>
      <vt:lpstr>Wingdings</vt:lpstr>
      <vt:lpstr>Ofis Teması</vt:lpstr>
      <vt:lpstr>STRESLE  BAŞA ÇIKMA</vt:lpstr>
      <vt:lpstr>STRES NEDİR?</vt:lpstr>
      <vt:lpstr>İnsan Beyni Dış Dünyadan Gelen Uyaranlara Bir Anlam Vermek Üzere Programlanmıştır.</vt:lpstr>
      <vt:lpstr>TEMEL KURAL:  Kişileri etkileyen olaylar değil, olaylara verdikleri anlamlardır!</vt:lpstr>
      <vt:lpstr>OLUMLU STRES DÜZEYİ</vt:lpstr>
      <vt:lpstr>STRESE GÖSTERİLEN İLK TEPKİLER: SAVAŞ, KAÇ YA DA DONUP KAL!</vt:lpstr>
      <vt:lpstr>STRESE GÖSTERİLEN İLK TEPKİLER: SAVAŞ, KAÇ YA DA DONUP KAL!</vt:lpstr>
      <vt:lpstr>PowerPoint Sunusu</vt:lpstr>
      <vt:lpstr>TÜM BUNLAR OLURKEN KİŞİ NE HİSSEDER?</vt:lpstr>
      <vt:lpstr>KÜÇÜK SIKINTILAR</vt:lpstr>
      <vt:lpstr>UZUN SÜRELİ STRES</vt:lpstr>
      <vt:lpstr>STRES TEPKİLERİ SIRASINDA ORTAYA ÇIKAN BİYOLOJİK DEĞİŞİMLER UZADIĞINDA KİŞİYE FİZİKSEL OLARAK ZARAR VEREBİLİR.</vt:lpstr>
      <vt:lpstr>PowerPoint Sunusu</vt:lpstr>
      <vt:lpstr>KRONİK STRES</vt:lpstr>
      <vt:lpstr>TÜKENME  (BURNOUT- YANMA)</vt:lpstr>
      <vt:lpstr>TÜKENME NASIL BAŞLAR?</vt:lpstr>
      <vt:lpstr>PowerPoint Sunusu</vt:lpstr>
      <vt:lpstr>İş Yerinde Stres Kaynakları</vt:lpstr>
      <vt:lpstr>Bireyin Kendisi ile İlgili Kişisel Stres Kaynakları</vt:lpstr>
      <vt:lpstr>PSİKOLOJİK SAĞLAMLIK</vt:lpstr>
      <vt:lpstr>STRES YÖNETİMİ</vt:lpstr>
      <vt:lpstr>STRES NASIL YÖNETİLİR?</vt:lpstr>
      <vt:lpstr>Kendi başa çıkma davranışlarınızı yakından incelerseniz, hangilerinin işe yaradığını hangilerinin sağlığınız, ilişkileriniz ve performansınız açısından zararlı olduğunu fark edebilirsiniz.</vt:lpstr>
      <vt:lpstr>Kendinize Şu Soruları Sorun:</vt:lpstr>
      <vt:lpstr>  Eğer sağlıksız bazı davranışlarınızı fark ederseniz, bunları repertuarınızdan birden bire çıkarmayın.   Belki de uygun dozlarda kullandığınızda, bunlar da yararlı başa çıkma yolları olabilirler.</vt:lpstr>
      <vt:lpstr>Bireyin kendisiyle olumlu diyalog kurması</vt:lpstr>
      <vt:lpstr>Olumsuz içerikte düşünmeye başlanıldığında kişinin kendisine sorması gereken sorular</vt:lpstr>
      <vt:lpstr>STRESLE NASIL BAŞA ÇIKACAĞIZ?</vt:lpstr>
      <vt:lpstr>ETKİLİ BAŞA ÇIKMA YOLLARI</vt:lpstr>
      <vt:lpstr>ETKİLİ BAŞA ÇIKMA YOLLARI</vt:lpstr>
      <vt:lpstr>ETKİLİ BAŞA ÇIKMA YOLLARI</vt:lpstr>
      <vt:lpstr>                                 Teşekkürler…</vt:lpstr>
      <vt:lpstr>Gevşeme Egzersizi</vt:lpstr>
      <vt:lpstr>Gözlerinizi kapatın ve yönergeleri takip edin… </vt:lpstr>
      <vt:lpstr>Teşekkürler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STRESLE  BAŞA ÇIKMA</dc:title>
  <dc:creator>Özlem Aydın</dc:creator>
  <cp:lastModifiedBy>fatmagül ertuğrul</cp:lastModifiedBy>
  <cp:revision>127</cp:revision>
  <dcterms:modified xsi:type="dcterms:W3CDTF">2020-03-26T23:53:37Z</dcterms:modified>
</cp:coreProperties>
</file>